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62" r:id="rId2"/>
    <p:sldId id="282" r:id="rId3"/>
    <p:sldId id="263" r:id="rId4"/>
    <p:sldId id="257" r:id="rId5"/>
    <p:sldId id="258" r:id="rId6"/>
    <p:sldId id="260" r:id="rId7"/>
    <p:sldId id="264" r:id="rId8"/>
    <p:sldId id="266" r:id="rId9"/>
    <p:sldId id="278" r:id="rId10"/>
    <p:sldId id="274" r:id="rId11"/>
    <p:sldId id="271" r:id="rId12"/>
    <p:sldId id="277" r:id="rId13"/>
    <p:sldId id="275" r:id="rId14"/>
    <p:sldId id="276" r:id="rId15"/>
    <p:sldId id="272" r:id="rId16"/>
    <p:sldId id="273" r:id="rId17"/>
    <p:sldId id="279" r:id="rId18"/>
    <p:sldId id="280" r:id="rId19"/>
    <p:sldId id="281" r:id="rId20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02"/>
    <a:srgbClr val="0080FF"/>
    <a:srgbClr val="A6FEFE"/>
    <a:srgbClr val="A9A9A9"/>
    <a:srgbClr val="D3D3D3"/>
    <a:srgbClr val="FFC0CB"/>
    <a:srgbClr val="FF0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0"/>
    <p:restoredTop sz="94835"/>
  </p:normalViewPr>
  <p:slideViewPr>
    <p:cSldViewPr snapToGrid="0">
      <p:cViewPr varScale="1">
        <p:scale>
          <a:sx n="86" d="100"/>
          <a:sy n="86" d="100"/>
        </p:scale>
        <p:origin x="3200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8.tif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154C24-14E0-7B4A-8923-361ED22F8D95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20883-0F47-494F-9053-2670E44A2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22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1-Flanagan et al 2021; Krueger-Hadfield et al. 2017; </a:t>
            </a:r>
          </a:p>
          <a:p>
            <a:r>
              <a:rPr lang="en-US" dirty="0"/>
              <a:t>2-Miura et al. 2005; </a:t>
            </a:r>
          </a:p>
          <a:p>
            <a:r>
              <a:rPr lang="en-US" dirty="0"/>
              <a:t>3-Hanson et al. 2003; </a:t>
            </a:r>
          </a:p>
          <a:p>
            <a:r>
              <a:rPr lang="en-US" dirty="0"/>
              <a:t>4-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https://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invasions.si.edu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/nemesis/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calnemo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species_summary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/11142</a:t>
            </a:r>
            <a:r>
              <a:rPr lang="en-US" dirty="0"/>
              <a:t> </a:t>
            </a:r>
          </a:p>
          <a:p>
            <a:r>
              <a:rPr lang="en-US" dirty="0"/>
              <a:t>5-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https://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invasions.si.edu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/nemesis/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calnemo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species_summary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/-334</a:t>
            </a:r>
            <a:r>
              <a:rPr lang="en-US" dirty="0"/>
              <a:t> </a:t>
            </a:r>
          </a:p>
          <a:p>
            <a:r>
              <a:rPr lang="en-US" dirty="0"/>
              <a:t>6-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https://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invasions.si.edu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/nemesis/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calnemo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species_summary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/-21</a:t>
            </a:r>
            <a:r>
              <a:rPr lang="en-US" dirty="0"/>
              <a:t> </a:t>
            </a:r>
          </a:p>
          <a:p>
            <a:r>
              <a:rPr lang="en-US" dirty="0"/>
              <a:t>7-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https://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invasions.si.edu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/nemesis/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species_summary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/-2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20883-0F47-494F-9053-2670E44A21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8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20883-0F47-494F-9053-2670E44A21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802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795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09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09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84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35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42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6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289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404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85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7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67F6B-6C22-6440-960A-77F284876583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A3654-8F12-E941-9319-9AD535034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69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tif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9D6E9E-7211-A444-6206-1E8156248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74" y="1596602"/>
            <a:ext cx="2747745" cy="3223694"/>
          </a:xfrm>
          <a:prstGeom prst="rect">
            <a:avLst/>
          </a:prstGeom>
        </p:spPr>
      </p:pic>
      <p:pic>
        <p:nvPicPr>
          <p:cNvPr id="3" name="Picture 2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AD521E35-6D1E-E55A-5B21-512968D1F8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47" t="10758" r="15028" b="11630"/>
          <a:stretch/>
        </p:blipFill>
        <p:spPr>
          <a:xfrm>
            <a:off x="3074433" y="1611229"/>
            <a:ext cx="3564114" cy="317377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map of the world&#10;&#10;Description automatically generated with low confidence">
            <a:extLst>
              <a:ext uri="{FF2B5EF4-FFF2-40B4-BE49-F238E27FC236}">
                <a16:creationId xmlns:a16="http://schemas.microsoft.com/office/drawing/2014/main" id="{52BFFDE0-94EB-6D2E-521C-A1333FBC20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16" t="22580" r="3011" b="23387"/>
          <a:stretch/>
        </p:blipFill>
        <p:spPr>
          <a:xfrm>
            <a:off x="309716" y="4866974"/>
            <a:ext cx="6341809" cy="29644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7539401-2207-45D5-8B16-F837177B5D16}"/>
              </a:ext>
            </a:extLst>
          </p:cNvPr>
          <p:cNvSpPr/>
          <p:nvPr/>
        </p:nvSpPr>
        <p:spPr>
          <a:xfrm>
            <a:off x="3112978" y="5250426"/>
            <a:ext cx="485628" cy="54569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B3BEAA-0926-26C2-C1FC-22EA5E8678FC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3598606" y="5796116"/>
            <a:ext cx="840326" cy="26664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2B166C7-BBEA-CF34-4B07-517798D8293E}"/>
              </a:ext>
            </a:extLst>
          </p:cNvPr>
          <p:cNvSpPr/>
          <p:nvPr/>
        </p:nvSpPr>
        <p:spPr>
          <a:xfrm>
            <a:off x="5389144" y="5417574"/>
            <a:ext cx="485628" cy="54569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DB6D8E-EB9E-A767-7459-A06A6CE4CCEA}"/>
              </a:ext>
            </a:extLst>
          </p:cNvPr>
          <p:cNvSpPr txBox="1"/>
          <p:nvPr/>
        </p:nvSpPr>
        <p:spPr>
          <a:xfrm>
            <a:off x="542022" y="241816"/>
            <a:ext cx="5711528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Figure 1. A) Principal components analysis (PCA) trained with native oysters from Korea and Japan. Population colors reflect a blue-to-red gradient from the 1</a:t>
            </a:r>
            <a:r>
              <a:rPr lang="en-US" sz="1050" baseline="30000" dirty="0"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axis of the PCA. Populations are mapped onto geography in B) Japan and Korea and C) worldwide. Regional locations of three native oyster strains (</a:t>
            </a:r>
            <a:r>
              <a:rPr lang="en-US" sz="1050" i="1" dirty="0" err="1">
                <a:latin typeface="Arial" panose="020B0604020202020204" pitchFamily="34" charset="0"/>
                <a:cs typeface="Arial" panose="020B0604020202020204" pitchFamily="34" charset="0"/>
              </a:rPr>
              <a:t>sensu</a:t>
            </a:r>
            <a:r>
              <a:rPr lang="en-US" sz="105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Imai and Sakai 1961) are indicated. Inset drawing reproduced with permission from FAO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18B2B5-0E74-51A8-95BF-3EDB9A5A278B}"/>
              </a:ext>
            </a:extLst>
          </p:cNvPr>
          <p:cNvSpPr txBox="1"/>
          <p:nvPr/>
        </p:nvSpPr>
        <p:spPr>
          <a:xfrm>
            <a:off x="381561" y="159651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93B4D7-40EC-9E19-4F88-8EF8178262AE}"/>
              </a:ext>
            </a:extLst>
          </p:cNvPr>
          <p:cNvSpPr txBox="1"/>
          <p:nvPr/>
        </p:nvSpPr>
        <p:spPr>
          <a:xfrm>
            <a:off x="3141405" y="159446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A43656D-4670-EB5F-7126-FC428793A152}"/>
              </a:ext>
            </a:extLst>
          </p:cNvPr>
          <p:cNvSpPr txBox="1"/>
          <p:nvPr/>
        </p:nvSpPr>
        <p:spPr>
          <a:xfrm>
            <a:off x="381561" y="4844592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E5FAB7B-1075-DE7D-61CA-C544F9447FF3}"/>
              </a:ext>
            </a:extLst>
          </p:cNvPr>
          <p:cNvSpPr txBox="1"/>
          <p:nvPr/>
        </p:nvSpPr>
        <p:spPr>
          <a:xfrm>
            <a:off x="1909557" y="2220723"/>
            <a:ext cx="76642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Hokkaido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E340482-CABC-750D-6C47-2EA8528D0E31}"/>
              </a:ext>
            </a:extLst>
          </p:cNvPr>
          <p:cNvSpPr txBox="1"/>
          <p:nvPr/>
        </p:nvSpPr>
        <p:spPr>
          <a:xfrm>
            <a:off x="1929611" y="3036081"/>
            <a:ext cx="5180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Miyagi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0E76AF7-04C2-F33D-884C-CDD8B6AF9241}"/>
              </a:ext>
            </a:extLst>
          </p:cNvPr>
          <p:cNvSpPr txBox="1"/>
          <p:nvPr/>
        </p:nvSpPr>
        <p:spPr>
          <a:xfrm>
            <a:off x="967999" y="4138510"/>
            <a:ext cx="162095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Hiroshima / </a:t>
            </a:r>
            <a:r>
              <a:rPr lang="en-US" sz="900" i="1" dirty="0" err="1">
                <a:latin typeface="Arial" panose="020B0604020202020204" pitchFamily="34" charset="0"/>
                <a:cs typeface="Arial" panose="020B0604020202020204" pitchFamily="34" charset="0"/>
              </a:rPr>
              <a:t>Seto</a:t>
            </a:r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 Inland Sea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104501E-EA01-5D30-163C-54483DAFB201}"/>
              </a:ext>
            </a:extLst>
          </p:cNvPr>
          <p:cNvSpPr txBox="1"/>
          <p:nvPr/>
        </p:nvSpPr>
        <p:spPr>
          <a:xfrm>
            <a:off x="807954" y="5840153"/>
            <a:ext cx="67197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California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0B6100-4723-5687-51B0-DF5214667BF1}"/>
              </a:ext>
            </a:extLst>
          </p:cNvPr>
          <p:cNvSpPr txBox="1"/>
          <p:nvPr/>
        </p:nvSpPr>
        <p:spPr>
          <a:xfrm>
            <a:off x="641627" y="5396006"/>
            <a:ext cx="683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Canada and WA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5DE15A9-9013-7A25-6FDA-4C001FA648BF}"/>
              </a:ext>
            </a:extLst>
          </p:cNvPr>
          <p:cNvSpPr txBox="1"/>
          <p:nvPr/>
        </p:nvSpPr>
        <p:spPr>
          <a:xfrm>
            <a:off x="1656067" y="6735806"/>
            <a:ext cx="4475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Chile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3FD74C-CD4A-9E19-7103-A515BCC327C8}"/>
              </a:ext>
            </a:extLst>
          </p:cNvPr>
          <p:cNvSpPr txBox="1"/>
          <p:nvPr/>
        </p:nvSpPr>
        <p:spPr>
          <a:xfrm>
            <a:off x="2362093" y="6979438"/>
            <a:ext cx="67839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Argentina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D069185-18F1-E9A3-D150-2341974D5FB4}"/>
              </a:ext>
            </a:extLst>
          </p:cNvPr>
          <p:cNvSpPr txBox="1"/>
          <p:nvPr/>
        </p:nvSpPr>
        <p:spPr>
          <a:xfrm>
            <a:off x="5754869" y="7119774"/>
            <a:ext cx="8643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New Zealand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32FCA69-1AAA-F04C-83C3-C8E4B2715DD3}"/>
              </a:ext>
            </a:extLst>
          </p:cNvPr>
          <p:cNvSpPr txBox="1"/>
          <p:nvPr/>
        </p:nvSpPr>
        <p:spPr>
          <a:xfrm>
            <a:off x="2597522" y="5417574"/>
            <a:ext cx="5565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Europe</a:t>
            </a:r>
          </a:p>
        </p:txBody>
      </p:sp>
      <p:pic>
        <p:nvPicPr>
          <p:cNvPr id="8" name="Picture 7" descr="Map&#10;&#10;Description automatically generated with medium confidence">
            <a:extLst>
              <a:ext uri="{FF2B5EF4-FFF2-40B4-BE49-F238E27FC236}">
                <a16:creationId xmlns:a16="http://schemas.microsoft.com/office/drawing/2014/main" id="{59FCF56E-B9DF-4228-3008-4425526138B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583" t="12040" r="27704" b="24524"/>
          <a:stretch/>
        </p:blipFill>
        <p:spPr>
          <a:xfrm>
            <a:off x="3679280" y="6062762"/>
            <a:ext cx="1519304" cy="16866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1B547E9-063D-2BF3-737E-FCC4097F72EC}"/>
              </a:ext>
            </a:extLst>
          </p:cNvPr>
          <p:cNvSpPr txBox="1"/>
          <p:nvPr/>
        </p:nvSpPr>
        <p:spPr>
          <a:xfrm>
            <a:off x="5874772" y="5523271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Native range </a:t>
            </a:r>
          </a:p>
          <a:p>
            <a:r>
              <a:rPr lang="en-US" sz="900" i="1" dirty="0">
                <a:latin typeface="Arial" panose="020B0604020202020204" pitchFamily="34" charset="0"/>
                <a:cs typeface="Arial" panose="020B0604020202020204" pitchFamily="34" charset="0"/>
              </a:rPr>
              <a:t>See B</a:t>
            </a:r>
          </a:p>
        </p:txBody>
      </p:sp>
      <p:pic>
        <p:nvPicPr>
          <p:cNvPr id="6" name="Picture 5" descr="A close-up of a human skull&#10;&#10;Description automatically generated with medium confidence">
            <a:extLst>
              <a:ext uri="{FF2B5EF4-FFF2-40B4-BE49-F238E27FC236}">
                <a16:creationId xmlns:a16="http://schemas.microsoft.com/office/drawing/2014/main" id="{39C92955-2E3E-B0D2-6845-363AA05C6A3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32" b="1"/>
          <a:stretch/>
        </p:blipFill>
        <p:spPr>
          <a:xfrm rot="16200000">
            <a:off x="5794995" y="3935533"/>
            <a:ext cx="674475" cy="97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239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576A6B-8C20-11F3-5234-DB8064D7C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88" y="625641"/>
            <a:ext cx="1693035" cy="11550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4CAB80-A31B-BE8A-9155-3CC52B96B2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11"/>
          <a:stretch/>
        </p:blipFill>
        <p:spPr>
          <a:xfrm>
            <a:off x="2187740" y="728865"/>
            <a:ext cx="1041251" cy="10518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17AD03-A120-9083-8FFA-BBC54EAFE5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648656"/>
            <a:ext cx="1046226" cy="11550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C07717-AB9A-C7E0-5DFA-B1C2DC05A6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0368" y="693294"/>
            <a:ext cx="1017164" cy="11229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0624FF3-2A40-D13C-DE1D-12CAE8A07B7E}"/>
              </a:ext>
            </a:extLst>
          </p:cNvPr>
          <p:cNvSpPr txBox="1"/>
          <p:nvPr/>
        </p:nvSpPr>
        <p:spPr>
          <a:xfrm>
            <a:off x="2118128" y="242521"/>
            <a:ext cx="1310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Western NA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70F8CE-16FA-1E36-A1DE-44A4D9147549}"/>
              </a:ext>
            </a:extLst>
          </p:cNvPr>
          <p:cNvSpPr txBox="1"/>
          <p:nvPr/>
        </p:nvSpPr>
        <p:spPr>
          <a:xfrm>
            <a:off x="3525009" y="208183"/>
            <a:ext cx="854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Europe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84EF1B-16B8-52A5-7E28-B9749DB39442}"/>
              </a:ext>
            </a:extLst>
          </p:cNvPr>
          <p:cNvSpPr txBox="1"/>
          <p:nvPr/>
        </p:nvSpPr>
        <p:spPr>
          <a:xfrm>
            <a:off x="4407379" y="212326"/>
            <a:ext cx="1403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Zealand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64BB0E-C440-0835-326A-3DFEC9F32A2A}"/>
              </a:ext>
            </a:extLst>
          </p:cNvPr>
          <p:cNvSpPr txBox="1"/>
          <p:nvPr/>
        </p:nvSpPr>
        <p:spPr>
          <a:xfrm rot="16200000">
            <a:off x="-411747" y="1030475"/>
            <a:ext cx="11833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/>
              <a:t>Crassostrea gigas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A7BAF85-4AAA-1C55-2C60-8E429EACB2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7740" y="1940731"/>
            <a:ext cx="1093449" cy="12071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D40CF58-51E8-09B3-7137-98F959B0A0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731" y="1989623"/>
            <a:ext cx="1710207" cy="1158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D4472B5-080F-B4FB-A973-C8E74DF9B9C1}"/>
              </a:ext>
            </a:extLst>
          </p:cNvPr>
          <p:cNvSpPr txBox="1"/>
          <p:nvPr/>
        </p:nvSpPr>
        <p:spPr>
          <a:xfrm rot="16200000">
            <a:off x="-362854" y="2316957"/>
            <a:ext cx="10855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 err="1"/>
              <a:t>Gracialaria</a:t>
            </a:r>
            <a:r>
              <a:rPr lang="en-US" sz="1100" i="1" dirty="0"/>
              <a:t> </a:t>
            </a:r>
          </a:p>
          <a:p>
            <a:r>
              <a:rPr lang="en-US" sz="1100" i="1" dirty="0" err="1"/>
              <a:t>vermiculophylla</a:t>
            </a:r>
            <a:endParaRPr lang="en-US" sz="1100" i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71E0C29-540F-5BBB-98C4-CE5E0861C9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05388" y="1972911"/>
            <a:ext cx="1093449" cy="11189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9C302B9-323F-486A-0C80-D5A6726B90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44649" y="3400449"/>
            <a:ext cx="1179629" cy="120716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DC43D50-9FA9-BD6C-568E-BF7229568D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5731" y="3356702"/>
            <a:ext cx="1695226" cy="11582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2DBB319-02BA-97FE-7C74-BF55FD999303}"/>
              </a:ext>
            </a:extLst>
          </p:cNvPr>
          <p:cNvSpPr txBox="1"/>
          <p:nvPr/>
        </p:nvSpPr>
        <p:spPr>
          <a:xfrm rot="16200000">
            <a:off x="-447009" y="3768674"/>
            <a:ext cx="12538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 err="1"/>
              <a:t>Undaria</a:t>
            </a:r>
            <a:r>
              <a:rPr lang="en-US" sz="1100" i="1" dirty="0"/>
              <a:t> </a:t>
            </a:r>
            <a:r>
              <a:rPr lang="en-US" sz="1100" i="1" dirty="0" err="1"/>
              <a:t>pinnitifida</a:t>
            </a:r>
            <a:endParaRPr lang="en-US" sz="1100" i="1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6C9F250-F08D-FF7A-B5A3-33CB501C05A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63239" y="3400449"/>
            <a:ext cx="1147282" cy="115187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D73AF98-9720-B9C7-9DC7-D85D87B77F2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350932" y="3400449"/>
            <a:ext cx="1202360" cy="120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15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53087-B66E-C4AD-B97D-8AC15963A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108EF-20E8-548F-E549-F14DBA59C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60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658CD8DD-DF84-8AE8-FCF5-A82A7A367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2032000"/>
            <a:ext cx="6350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BE6073-579F-F88E-529C-A09A645A4201}"/>
              </a:ext>
            </a:extLst>
          </p:cNvPr>
          <p:cNvSpPr txBox="1"/>
          <p:nvPr/>
        </p:nvSpPr>
        <p:spPr>
          <a:xfrm>
            <a:off x="3080084" y="7112000"/>
            <a:ext cx="1766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Photo credit FAO</a:t>
            </a:r>
          </a:p>
          <a:p>
            <a:endParaRPr lang="en-US" dirty="0"/>
          </a:p>
        </p:txBody>
      </p:sp>
      <p:pic>
        <p:nvPicPr>
          <p:cNvPr id="2" name="Picture 2" descr="undefined">
            <a:extLst>
              <a:ext uri="{FF2B5EF4-FFF2-40B4-BE49-F238E27FC236}">
                <a16:creationId xmlns:a16="http://schemas.microsoft.com/office/drawing/2014/main" id="{EF4BB125-78D3-73D5-D6BF-2C67285940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36" r="295" b="6579"/>
          <a:stretch/>
        </p:blipFill>
        <p:spPr bwMode="auto">
          <a:xfrm>
            <a:off x="4658055" y="6176211"/>
            <a:ext cx="1613086" cy="2422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865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EE7CB26-A7E1-D696-F081-BB159CCDA415}"/>
              </a:ext>
            </a:extLst>
          </p:cNvPr>
          <p:cNvSpPr txBox="1"/>
          <p:nvPr/>
        </p:nvSpPr>
        <p:spPr>
          <a:xfrm>
            <a:off x="2057400" y="13042"/>
            <a:ext cx="1646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North America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341D8E-BD22-3C37-3D6D-895FB277C4CE}"/>
              </a:ext>
            </a:extLst>
          </p:cNvPr>
          <p:cNvSpPr txBox="1"/>
          <p:nvPr/>
        </p:nvSpPr>
        <p:spPr>
          <a:xfrm>
            <a:off x="4063175" y="13042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Europe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6D8D5A-1AA2-39C7-71D4-B9A8C11C6420}"/>
              </a:ext>
            </a:extLst>
          </p:cNvPr>
          <p:cNvSpPr txBox="1"/>
          <p:nvPr/>
        </p:nvSpPr>
        <p:spPr>
          <a:xfrm>
            <a:off x="5552058" y="13042"/>
            <a:ext cx="492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0DD168-BEB4-AB79-4D58-0FC20864FDE0}"/>
              </a:ext>
            </a:extLst>
          </p:cNvPr>
          <p:cNvSpPr txBox="1"/>
          <p:nvPr/>
        </p:nvSpPr>
        <p:spPr>
          <a:xfrm>
            <a:off x="2289658" y="291814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B695B5-4866-D74E-2C60-CB7D6C1611CA}"/>
              </a:ext>
            </a:extLst>
          </p:cNvPr>
          <p:cNvSpPr txBox="1"/>
          <p:nvPr/>
        </p:nvSpPr>
        <p:spPr>
          <a:xfrm>
            <a:off x="3077622" y="291814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EBEAEC-2BE5-5142-FABC-224454D7C539}"/>
              </a:ext>
            </a:extLst>
          </p:cNvPr>
          <p:cNvSpPr txBox="1"/>
          <p:nvPr/>
        </p:nvSpPr>
        <p:spPr>
          <a:xfrm>
            <a:off x="3913115" y="291814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A53FF8-3A49-E6DF-F5AD-CD0B1D0F13B7}"/>
              </a:ext>
            </a:extLst>
          </p:cNvPr>
          <p:cNvSpPr txBox="1"/>
          <p:nvPr/>
        </p:nvSpPr>
        <p:spPr>
          <a:xfrm>
            <a:off x="4751025" y="291814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BD992E2-A8F7-67D5-6254-376627817F27}"/>
              </a:ext>
            </a:extLst>
          </p:cNvPr>
          <p:cNvCxnSpPr/>
          <p:nvPr/>
        </p:nvCxnSpPr>
        <p:spPr>
          <a:xfrm flipV="1">
            <a:off x="3704069" y="87184"/>
            <a:ext cx="0" cy="8933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E9E8B8-6874-1C0D-A479-BEC8EB69CA6A}"/>
              </a:ext>
            </a:extLst>
          </p:cNvPr>
          <p:cNvCxnSpPr/>
          <p:nvPr/>
        </p:nvCxnSpPr>
        <p:spPr>
          <a:xfrm flipV="1">
            <a:off x="5376350" y="87184"/>
            <a:ext cx="0" cy="8933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F8414E0-D71C-080C-43CB-28DD261605EF}"/>
              </a:ext>
            </a:extLst>
          </p:cNvPr>
          <p:cNvSpPr txBox="1"/>
          <p:nvPr/>
        </p:nvSpPr>
        <p:spPr>
          <a:xfrm>
            <a:off x="162179" y="2874484"/>
            <a:ext cx="1774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Gracilaria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vermiculophylla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1BCC3B-E8D8-07E7-3209-BB2F8C7C9B46}"/>
              </a:ext>
            </a:extLst>
          </p:cNvPr>
          <p:cNvSpPr txBox="1"/>
          <p:nvPr/>
        </p:nvSpPr>
        <p:spPr>
          <a:xfrm>
            <a:off x="162179" y="570586"/>
            <a:ext cx="14285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Crassostrea</a:t>
            </a:r>
          </a:p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gigas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E67F74-8D64-1913-1C9E-FE2680E4E533}"/>
              </a:ext>
            </a:extLst>
          </p:cNvPr>
          <p:cNvSpPr txBox="1"/>
          <p:nvPr/>
        </p:nvSpPr>
        <p:spPr>
          <a:xfrm>
            <a:off x="162179" y="1338552"/>
            <a:ext cx="1236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Undaria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pinnatifida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A29420-A0A2-92B3-2FDB-44EEB813E088}"/>
              </a:ext>
            </a:extLst>
          </p:cNvPr>
          <p:cNvSpPr txBox="1"/>
          <p:nvPr/>
        </p:nvSpPr>
        <p:spPr>
          <a:xfrm>
            <a:off x="162179" y="2106518"/>
            <a:ext cx="13644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Didemnum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vexillum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EBD90A-6CFB-B37D-3AD1-AE927AE2B49A}"/>
              </a:ext>
            </a:extLst>
          </p:cNvPr>
          <p:cNvSpPr txBox="1"/>
          <p:nvPr/>
        </p:nvSpPr>
        <p:spPr>
          <a:xfrm>
            <a:off x="162179" y="3642450"/>
            <a:ext cx="13003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Haminoea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japonica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56DE08-A158-CD6B-2599-790BA9D6F632}"/>
              </a:ext>
            </a:extLst>
          </p:cNvPr>
          <p:cNvSpPr txBox="1"/>
          <p:nvPr/>
        </p:nvSpPr>
        <p:spPr>
          <a:xfrm>
            <a:off x="162179" y="4410416"/>
            <a:ext cx="15440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Batillaria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attramentaria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F57E14-1BE7-0CED-FC93-27AEA6F97695}"/>
              </a:ext>
            </a:extLst>
          </p:cNvPr>
          <p:cNvSpPr txBox="1"/>
          <p:nvPr/>
        </p:nvSpPr>
        <p:spPr>
          <a:xfrm>
            <a:off x="162179" y="5178382"/>
            <a:ext cx="1685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Cercaria </a:t>
            </a:r>
          </a:p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batillaria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(HL1)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6E4CE9-7728-C1A7-9096-20748449A6F8}"/>
              </a:ext>
            </a:extLst>
          </p:cNvPr>
          <p:cNvSpPr txBox="1"/>
          <p:nvPr/>
        </p:nvSpPr>
        <p:spPr>
          <a:xfrm>
            <a:off x="162179" y="5946348"/>
            <a:ext cx="1685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Cercaria </a:t>
            </a:r>
          </a:p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batillaria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(HL6)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49F860-B148-D27A-1A36-181F7552786F}"/>
              </a:ext>
            </a:extLst>
          </p:cNvPr>
          <p:cNvSpPr txBox="1"/>
          <p:nvPr/>
        </p:nvSpPr>
        <p:spPr>
          <a:xfrm>
            <a:off x="162179" y="6714314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Mutimo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cylindricus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D0BE6E3-73A3-D59C-603A-0EFCB21EB17E}"/>
              </a:ext>
            </a:extLst>
          </p:cNvPr>
          <p:cNvSpPr txBox="1"/>
          <p:nvPr/>
        </p:nvSpPr>
        <p:spPr>
          <a:xfrm>
            <a:off x="162179" y="7482280"/>
            <a:ext cx="16081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Hemigrapsus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takanoi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5EA441F-2BB7-6C20-E548-421375406013}"/>
              </a:ext>
            </a:extLst>
          </p:cNvPr>
          <p:cNvSpPr txBox="1"/>
          <p:nvPr/>
        </p:nvSpPr>
        <p:spPr>
          <a:xfrm>
            <a:off x="162179" y="8250248"/>
            <a:ext cx="16081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Hemigrapsus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i="1" dirty="0" err="1">
                <a:latin typeface="Arial" panose="020B0604020202020204" pitchFamily="34" charset="0"/>
                <a:cs typeface="Arial" panose="020B0604020202020204" pitchFamily="34" charset="0"/>
              </a:rPr>
              <a:t>sanguineus</a:t>
            </a:r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959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EE7CB26-A7E1-D696-F081-BB159CCDA415}"/>
              </a:ext>
            </a:extLst>
          </p:cNvPr>
          <p:cNvSpPr txBox="1"/>
          <p:nvPr/>
        </p:nvSpPr>
        <p:spPr>
          <a:xfrm>
            <a:off x="1357712" y="0"/>
            <a:ext cx="1646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North America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341D8E-BD22-3C37-3D6D-895FB277C4CE}"/>
              </a:ext>
            </a:extLst>
          </p:cNvPr>
          <p:cNvSpPr txBox="1"/>
          <p:nvPr/>
        </p:nvSpPr>
        <p:spPr>
          <a:xfrm>
            <a:off x="3363487" y="0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Europe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6D8D5A-1AA2-39C7-71D4-B9A8C11C6420}"/>
              </a:ext>
            </a:extLst>
          </p:cNvPr>
          <p:cNvSpPr txBox="1"/>
          <p:nvPr/>
        </p:nvSpPr>
        <p:spPr>
          <a:xfrm>
            <a:off x="4852370" y="0"/>
            <a:ext cx="492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0DD168-BEB4-AB79-4D58-0FC20864FDE0}"/>
              </a:ext>
            </a:extLst>
          </p:cNvPr>
          <p:cNvSpPr txBox="1"/>
          <p:nvPr/>
        </p:nvSpPr>
        <p:spPr>
          <a:xfrm>
            <a:off x="1589970" y="278772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B695B5-4866-D74E-2C60-CB7D6C1611CA}"/>
              </a:ext>
            </a:extLst>
          </p:cNvPr>
          <p:cNvSpPr txBox="1"/>
          <p:nvPr/>
        </p:nvSpPr>
        <p:spPr>
          <a:xfrm>
            <a:off x="2377934" y="278772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EBEAEC-2BE5-5142-FABC-224454D7C539}"/>
              </a:ext>
            </a:extLst>
          </p:cNvPr>
          <p:cNvSpPr txBox="1"/>
          <p:nvPr/>
        </p:nvSpPr>
        <p:spPr>
          <a:xfrm>
            <a:off x="3213427" y="278772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A53FF8-3A49-E6DF-F5AD-CD0B1D0F13B7}"/>
              </a:ext>
            </a:extLst>
          </p:cNvPr>
          <p:cNvSpPr txBox="1"/>
          <p:nvPr/>
        </p:nvSpPr>
        <p:spPr>
          <a:xfrm>
            <a:off x="4051337" y="27877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8414E0-D71C-080C-43CB-28DD261605EF}"/>
              </a:ext>
            </a:extLst>
          </p:cNvPr>
          <p:cNvSpPr txBox="1"/>
          <p:nvPr/>
        </p:nvSpPr>
        <p:spPr>
          <a:xfrm>
            <a:off x="106048" y="3468006"/>
            <a:ext cx="1418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Gracilaria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vermiculophylla</a:t>
            </a:r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1BCC3B-E8D8-07E7-3209-BB2F8C7C9B46}"/>
              </a:ext>
            </a:extLst>
          </p:cNvPr>
          <p:cNvSpPr txBox="1"/>
          <p:nvPr/>
        </p:nvSpPr>
        <p:spPr>
          <a:xfrm>
            <a:off x="106048" y="1424061"/>
            <a:ext cx="1149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Crassostrea</a:t>
            </a:r>
          </a:p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gigas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E67F74-8D64-1913-1C9E-FE2680E4E533}"/>
              </a:ext>
            </a:extLst>
          </p:cNvPr>
          <p:cNvSpPr txBox="1"/>
          <p:nvPr/>
        </p:nvSpPr>
        <p:spPr>
          <a:xfrm>
            <a:off x="106048" y="2105376"/>
            <a:ext cx="10005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Undaria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pinnatifida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A29420-A0A2-92B3-2FDB-44EEB813E088}"/>
              </a:ext>
            </a:extLst>
          </p:cNvPr>
          <p:cNvSpPr txBox="1"/>
          <p:nvPr/>
        </p:nvSpPr>
        <p:spPr>
          <a:xfrm>
            <a:off x="106048" y="2786691"/>
            <a:ext cx="10999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Didemnum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vexillum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EBD90A-6CFB-B37D-3AD1-AE927AE2B49A}"/>
              </a:ext>
            </a:extLst>
          </p:cNvPr>
          <p:cNvSpPr txBox="1"/>
          <p:nvPr/>
        </p:nvSpPr>
        <p:spPr>
          <a:xfrm>
            <a:off x="106048" y="4149321"/>
            <a:ext cx="1050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Haminoea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japonica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56DE08-A158-CD6B-2599-790BA9D6F632}"/>
              </a:ext>
            </a:extLst>
          </p:cNvPr>
          <p:cNvSpPr txBox="1"/>
          <p:nvPr/>
        </p:nvSpPr>
        <p:spPr>
          <a:xfrm>
            <a:off x="106048" y="4830636"/>
            <a:ext cx="12378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Batillaria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attramentaria</a:t>
            </a:r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F57E14-1BE7-0CED-FC93-27AEA6F97695}"/>
              </a:ext>
            </a:extLst>
          </p:cNvPr>
          <p:cNvSpPr txBox="1"/>
          <p:nvPr/>
        </p:nvSpPr>
        <p:spPr>
          <a:xfrm>
            <a:off x="106048" y="5511951"/>
            <a:ext cx="13484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Cercaria </a:t>
            </a:r>
          </a:p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batillaria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(HL1)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6E4CE9-7728-C1A7-9096-20748449A6F8}"/>
              </a:ext>
            </a:extLst>
          </p:cNvPr>
          <p:cNvSpPr txBox="1"/>
          <p:nvPr/>
        </p:nvSpPr>
        <p:spPr>
          <a:xfrm>
            <a:off x="106048" y="6193266"/>
            <a:ext cx="13484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Cercaria </a:t>
            </a:r>
          </a:p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batillaria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(HL6)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49F860-B148-D27A-1A36-181F7552786F}"/>
              </a:ext>
            </a:extLst>
          </p:cNvPr>
          <p:cNvSpPr txBox="1"/>
          <p:nvPr/>
        </p:nvSpPr>
        <p:spPr>
          <a:xfrm>
            <a:off x="106048" y="6874581"/>
            <a:ext cx="10214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Mutimo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cylindricus</a:t>
            </a:r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D0BE6E3-73A3-D59C-603A-0EFCB21EB17E}"/>
              </a:ext>
            </a:extLst>
          </p:cNvPr>
          <p:cNvSpPr txBox="1"/>
          <p:nvPr/>
        </p:nvSpPr>
        <p:spPr>
          <a:xfrm>
            <a:off x="106048" y="7555896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Hemigrapsus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takanoi</a:t>
            </a:r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5EA441F-2BB7-6C20-E548-421375406013}"/>
              </a:ext>
            </a:extLst>
          </p:cNvPr>
          <p:cNvSpPr txBox="1"/>
          <p:nvPr/>
        </p:nvSpPr>
        <p:spPr>
          <a:xfrm>
            <a:off x="106048" y="8237206"/>
            <a:ext cx="12891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Hemigrapsus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sanguineus</a:t>
            </a:r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46C0C8-9FC5-A0DB-F9B9-57999CDDC3AA}"/>
              </a:ext>
            </a:extLst>
          </p:cNvPr>
          <p:cNvSpPr/>
          <p:nvPr/>
        </p:nvSpPr>
        <p:spPr>
          <a:xfrm>
            <a:off x="1357712" y="582129"/>
            <a:ext cx="3921369" cy="1028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BD992E2-A8F7-67D5-6254-376627817F27}"/>
              </a:ext>
            </a:extLst>
          </p:cNvPr>
          <p:cNvCxnSpPr/>
          <p:nvPr/>
        </p:nvCxnSpPr>
        <p:spPr>
          <a:xfrm flipV="1">
            <a:off x="2988148" y="74142"/>
            <a:ext cx="0" cy="8933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E9E8B8-6874-1C0D-A479-BEC8EB69CA6A}"/>
              </a:ext>
            </a:extLst>
          </p:cNvPr>
          <p:cNvCxnSpPr/>
          <p:nvPr/>
        </p:nvCxnSpPr>
        <p:spPr>
          <a:xfrm flipV="1">
            <a:off x="4638786" y="74142"/>
            <a:ext cx="0" cy="89332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4B1EEFF-F6DC-F6DD-3B85-11E2737CAEFB}"/>
              </a:ext>
            </a:extLst>
          </p:cNvPr>
          <p:cNvSpPr txBox="1"/>
          <p:nvPr/>
        </p:nvSpPr>
        <p:spPr>
          <a:xfrm>
            <a:off x="106048" y="742746"/>
            <a:ext cx="1260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Shipping logs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1950-2014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1E5135-DC97-1B83-EF0C-198A54A9C210}"/>
              </a:ext>
            </a:extLst>
          </p:cNvPr>
          <p:cNvSpPr txBox="1"/>
          <p:nvPr/>
        </p:nvSpPr>
        <p:spPr>
          <a:xfrm>
            <a:off x="5638187" y="1773"/>
            <a:ext cx="1172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Proposed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Vector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98EFB4-7F4B-4AF9-6A58-F53BED33833F}"/>
              </a:ext>
            </a:extLst>
          </p:cNvPr>
          <p:cNvSpPr txBox="1"/>
          <p:nvPr/>
        </p:nvSpPr>
        <p:spPr>
          <a:xfrm>
            <a:off x="5723822" y="3544950"/>
            <a:ext cx="874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Oyster</a:t>
            </a:r>
            <a:r>
              <a:rPr lang="en-US" baseline="30000" dirty="0"/>
              <a:t>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2BF51D3-5F44-945E-0619-FF9318E75280}"/>
              </a:ext>
            </a:extLst>
          </p:cNvPr>
          <p:cNvSpPr txBox="1"/>
          <p:nvPr/>
        </p:nvSpPr>
        <p:spPr>
          <a:xfrm>
            <a:off x="5723822" y="4935091"/>
            <a:ext cx="874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Oyster</a:t>
            </a:r>
            <a:r>
              <a:rPr lang="en-US" baseline="30000" dirty="0"/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1343756-89AC-2845-C46E-6ACFEA7F89ED}"/>
              </a:ext>
            </a:extLst>
          </p:cNvPr>
          <p:cNvSpPr txBox="1"/>
          <p:nvPr/>
        </p:nvSpPr>
        <p:spPr>
          <a:xfrm>
            <a:off x="5723822" y="6347154"/>
            <a:ext cx="874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Oyster</a:t>
            </a:r>
            <a:r>
              <a:rPr lang="en-US" baseline="30000" dirty="0"/>
              <a:t>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D4C95D5-1374-D354-ABD1-43A043F8F078}"/>
              </a:ext>
            </a:extLst>
          </p:cNvPr>
          <p:cNvSpPr txBox="1"/>
          <p:nvPr/>
        </p:nvSpPr>
        <p:spPr>
          <a:xfrm>
            <a:off x="5797944" y="5665839"/>
            <a:ext cx="726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Birds</a:t>
            </a:r>
            <a:r>
              <a:rPr lang="en-US" baseline="30000" dirty="0"/>
              <a:t>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4E7941C-FC51-5973-9D29-9788642268E2}"/>
              </a:ext>
            </a:extLst>
          </p:cNvPr>
          <p:cNvSpPr txBox="1"/>
          <p:nvPr/>
        </p:nvSpPr>
        <p:spPr>
          <a:xfrm>
            <a:off x="5723822" y="4253776"/>
            <a:ext cx="874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Oyster</a:t>
            </a:r>
            <a:r>
              <a:rPr lang="en-US" baseline="30000" dirty="0"/>
              <a:t>3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0A04A5C-19ED-9C2D-7DCD-9CA48463EE78}"/>
              </a:ext>
            </a:extLst>
          </p:cNvPr>
          <p:cNvSpPr txBox="1"/>
          <p:nvPr/>
        </p:nvSpPr>
        <p:spPr>
          <a:xfrm>
            <a:off x="5813462" y="7077902"/>
            <a:ext cx="695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Boat</a:t>
            </a:r>
            <a:r>
              <a:rPr lang="en-US" baseline="30000" dirty="0"/>
              <a:t>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5DE98AF-E65F-9DC1-DABF-F7882CA85B7A}"/>
              </a:ext>
            </a:extLst>
          </p:cNvPr>
          <p:cNvSpPr txBox="1"/>
          <p:nvPr/>
        </p:nvSpPr>
        <p:spPr>
          <a:xfrm>
            <a:off x="5552974" y="2693975"/>
            <a:ext cx="1216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Boat and oyster</a:t>
            </a:r>
            <a:r>
              <a:rPr lang="en-US" baseline="30000" dirty="0"/>
              <a:t>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2D5F1FC-0E8E-20EA-6F23-B41D0AD516E2}"/>
              </a:ext>
            </a:extLst>
          </p:cNvPr>
          <p:cNvSpPr txBox="1"/>
          <p:nvPr/>
        </p:nvSpPr>
        <p:spPr>
          <a:xfrm>
            <a:off x="5454036" y="2143935"/>
            <a:ext cx="1414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Aquaculture</a:t>
            </a:r>
            <a:r>
              <a:rPr lang="en-US" baseline="30000" dirty="0"/>
              <a:t>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E1421D3-FAA8-1ADE-0CDE-F618627B150A}"/>
              </a:ext>
            </a:extLst>
          </p:cNvPr>
          <p:cNvSpPr txBox="1"/>
          <p:nvPr/>
        </p:nvSpPr>
        <p:spPr>
          <a:xfrm>
            <a:off x="5927820" y="153223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DDCF246-E63D-361C-FBD4-BA9B5B1BBD07}"/>
              </a:ext>
            </a:extLst>
          </p:cNvPr>
          <p:cNvSpPr txBox="1"/>
          <p:nvPr/>
        </p:nvSpPr>
        <p:spPr>
          <a:xfrm>
            <a:off x="5927820" y="81969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C535AD0-A4AD-7330-418E-F364E55F53F3}"/>
              </a:ext>
            </a:extLst>
          </p:cNvPr>
          <p:cNvSpPr txBox="1"/>
          <p:nvPr/>
        </p:nvSpPr>
        <p:spPr>
          <a:xfrm>
            <a:off x="5876489" y="8415807"/>
            <a:ext cx="695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Boat</a:t>
            </a:r>
            <a:r>
              <a:rPr lang="en-US" baseline="30000" dirty="0"/>
              <a:t>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1D0EB36-7DF6-E813-9AD0-D12C9C336B85}"/>
              </a:ext>
            </a:extLst>
          </p:cNvPr>
          <p:cNvSpPr txBox="1"/>
          <p:nvPr/>
        </p:nvSpPr>
        <p:spPr>
          <a:xfrm>
            <a:off x="5860493" y="7734492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UNK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5BA48D-470C-B473-F5D9-4055FC636F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4"/>
          <a:stretch/>
        </p:blipFill>
        <p:spPr>
          <a:xfrm>
            <a:off x="1443459" y="722246"/>
            <a:ext cx="4109024" cy="814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427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4503519-EDB7-8504-13B7-F202452A42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2" t="327" r="2078" b="2261"/>
          <a:stretch/>
        </p:blipFill>
        <p:spPr>
          <a:xfrm rot="5400000">
            <a:off x="4067921" y="1414764"/>
            <a:ext cx="2237964" cy="2279792"/>
          </a:xfrm>
          <a:prstGeom prst="ellipse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8932A3-E976-559B-2B88-EBF33DD3F949}"/>
              </a:ext>
            </a:extLst>
          </p:cNvPr>
          <p:cNvSpPr txBox="1"/>
          <p:nvPr/>
        </p:nvSpPr>
        <p:spPr>
          <a:xfrm>
            <a:off x="4047007" y="925507"/>
            <a:ext cx="22797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ptima" panose="02000503060000020004" pitchFamily="2" charset="0"/>
              </a:rPr>
              <a:t>New Zealand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B8CB59-5185-2764-568E-21ED6D820A37}"/>
              </a:ext>
            </a:extLst>
          </p:cNvPr>
          <p:cNvSpPr txBox="1"/>
          <p:nvPr/>
        </p:nvSpPr>
        <p:spPr>
          <a:xfrm>
            <a:off x="4331539" y="2903621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Optima" panose="02000503060000020004" pitchFamily="2" charset="0"/>
              </a:rPr>
              <a:t>Seto</a:t>
            </a:r>
            <a:r>
              <a:rPr lang="en-US" dirty="0">
                <a:latin typeface="Optima" panose="02000503060000020004" pitchFamily="2" charset="0"/>
              </a:rPr>
              <a:t> Inland Sea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669C2F3-A685-0341-1249-9BDCCC4006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79" y="1187116"/>
            <a:ext cx="3694389" cy="25398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772D877-A7E9-072F-E9EE-0B1FC69C765A}"/>
              </a:ext>
            </a:extLst>
          </p:cNvPr>
          <p:cNvSpPr txBox="1"/>
          <p:nvPr/>
        </p:nvSpPr>
        <p:spPr>
          <a:xfrm rot="3264635">
            <a:off x="2415929" y="4580492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Optima" panose="02000503060000020004" pitchFamily="2" charset="0"/>
              </a:rPr>
              <a:t>South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DEF300D-E561-63E3-FE67-82703D0D4AF2}"/>
              </a:ext>
            </a:extLst>
          </p:cNvPr>
          <p:cNvSpPr txBox="1"/>
          <p:nvPr/>
        </p:nvSpPr>
        <p:spPr>
          <a:xfrm rot="18688327">
            <a:off x="473481" y="4505133"/>
            <a:ext cx="94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Optima" panose="02000503060000020004" pitchFamily="2" charset="0"/>
              </a:rPr>
              <a:t>North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2419ED2-3CB7-2B5C-3D25-C8EB6DF52F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703" t="13446" r="5897" b="9599"/>
          <a:stretch/>
        </p:blipFill>
        <p:spPr>
          <a:xfrm rot="5102386">
            <a:off x="732494" y="4505843"/>
            <a:ext cx="2237965" cy="2214179"/>
          </a:xfrm>
          <a:prstGeom prst="ellipse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9B932E0-E873-19B2-E680-962209785334}"/>
              </a:ext>
            </a:extLst>
          </p:cNvPr>
          <p:cNvSpPr txBox="1"/>
          <p:nvPr/>
        </p:nvSpPr>
        <p:spPr>
          <a:xfrm>
            <a:off x="1381234" y="6025416"/>
            <a:ext cx="931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Optima" panose="02000503060000020004" pitchFamily="2" charset="0"/>
              </a:rPr>
              <a:t>Miyagi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87EB27A-4D41-3760-6E3F-11B4D5D4F6D6}"/>
              </a:ext>
            </a:extLst>
          </p:cNvPr>
          <p:cNvSpPr txBox="1"/>
          <p:nvPr/>
        </p:nvSpPr>
        <p:spPr>
          <a:xfrm>
            <a:off x="1214181" y="3861604"/>
            <a:ext cx="12650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ptima" panose="02000503060000020004" pitchFamily="2" charset="0"/>
              </a:rPr>
              <a:t>Europe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29D6B9D-1D11-9E31-8557-B8BE8B7CD2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3" r="2020" b="4896"/>
          <a:stretch/>
        </p:blipFill>
        <p:spPr>
          <a:xfrm rot="4817609">
            <a:off x="3711067" y="4496662"/>
            <a:ext cx="2192426" cy="2214078"/>
          </a:xfrm>
          <a:prstGeom prst="ellipse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3DA673B-EDCE-DEDE-71E7-6812A119851A}"/>
              </a:ext>
            </a:extLst>
          </p:cNvPr>
          <p:cNvSpPr txBox="1"/>
          <p:nvPr/>
        </p:nvSpPr>
        <p:spPr>
          <a:xfrm>
            <a:off x="3838768" y="3781318"/>
            <a:ext cx="24668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Optima" panose="02000503060000020004" pitchFamily="2" charset="0"/>
              </a:rPr>
              <a:t>North America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A730AD-53F6-E48E-1D0A-A55EFF580ED6}"/>
              </a:ext>
            </a:extLst>
          </p:cNvPr>
          <p:cNvSpPr txBox="1"/>
          <p:nvPr/>
        </p:nvSpPr>
        <p:spPr>
          <a:xfrm rot="18968817">
            <a:off x="4807280" y="5825361"/>
            <a:ext cx="931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Optima" panose="02000503060000020004" pitchFamily="2" charset="0"/>
              </a:rPr>
              <a:t>Miyagi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EE667B-0E14-DCFF-BABA-F4492B58AFF3}"/>
              </a:ext>
            </a:extLst>
          </p:cNvPr>
          <p:cNvSpPr txBox="1"/>
          <p:nvPr/>
        </p:nvSpPr>
        <p:spPr>
          <a:xfrm>
            <a:off x="3939802" y="5856139"/>
            <a:ext cx="949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Optima" panose="02000503060000020004" pitchFamily="2" charset="0"/>
              </a:rPr>
              <a:t>Seto</a:t>
            </a:r>
            <a:endParaRPr lang="en-US" dirty="0">
              <a:latin typeface="Optima" panose="02000503060000020004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767D43-05AB-7511-277B-ABECA4851792}"/>
              </a:ext>
            </a:extLst>
          </p:cNvPr>
          <p:cNvSpPr txBox="1"/>
          <p:nvPr/>
        </p:nvSpPr>
        <p:spPr>
          <a:xfrm rot="18688327">
            <a:off x="3164567" y="4631545"/>
            <a:ext cx="1309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Optima" panose="02000503060000020004" pitchFamily="2" charset="0"/>
              </a:rPr>
              <a:t>California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30BB1E-B1EE-BBCA-0E58-050C7BFDA1B6}"/>
              </a:ext>
            </a:extLst>
          </p:cNvPr>
          <p:cNvSpPr txBox="1"/>
          <p:nvPr/>
        </p:nvSpPr>
        <p:spPr>
          <a:xfrm rot="3264635">
            <a:off x="5331830" y="4373904"/>
            <a:ext cx="10967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latin typeface="Optima" panose="02000503060000020004" pitchFamily="2" charset="0"/>
              </a:rPr>
              <a:t>Canada </a:t>
            </a:r>
          </a:p>
          <a:p>
            <a:pPr algn="ctr"/>
            <a:r>
              <a:rPr lang="en-US" sz="2000" dirty="0">
                <a:latin typeface="Optima" panose="02000503060000020004" pitchFamily="2" charset="0"/>
              </a:rPr>
              <a:t>WA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C0ADF04-5D73-61D5-FAB0-29DFC6484677}"/>
              </a:ext>
            </a:extLst>
          </p:cNvPr>
          <p:cNvSpPr/>
          <p:nvPr/>
        </p:nvSpPr>
        <p:spPr>
          <a:xfrm>
            <a:off x="1846726" y="7010400"/>
            <a:ext cx="3901129" cy="1941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 SOUTH AMERICA</a:t>
            </a:r>
          </a:p>
        </p:txBody>
      </p:sp>
    </p:spTree>
    <p:extLst>
      <p:ext uri="{BB962C8B-B14F-4D97-AF65-F5344CB8AC3E}">
        <p14:creationId xmlns:p14="http://schemas.microsoft.com/office/powerpoint/2010/main" val="3066622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813CAD-1AE2-FE73-DF9B-92D228A01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529" y="387503"/>
            <a:ext cx="4310049" cy="296315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9245D8-CAE7-67F8-D9CE-131E5A5529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63" t="1869" r="9954" b="10001"/>
          <a:stretch/>
        </p:blipFill>
        <p:spPr>
          <a:xfrm>
            <a:off x="1706935" y="4217141"/>
            <a:ext cx="2999296" cy="2964408"/>
          </a:xfrm>
          <a:prstGeom prst="ellipse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34AA4A-C11A-BF68-A41F-FDFD82B5E1A1}"/>
              </a:ext>
            </a:extLst>
          </p:cNvPr>
          <p:cNvSpPr txBox="1"/>
          <p:nvPr/>
        </p:nvSpPr>
        <p:spPr>
          <a:xfrm rot="19456453">
            <a:off x="1316075" y="4037696"/>
            <a:ext cx="16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North America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3319FF-5783-7C9F-29BB-97CDC225D0A1}"/>
              </a:ext>
            </a:extLst>
          </p:cNvPr>
          <p:cNvSpPr txBox="1"/>
          <p:nvPr/>
        </p:nvSpPr>
        <p:spPr>
          <a:xfrm rot="20478044">
            <a:off x="2011944" y="4099253"/>
            <a:ext cx="12718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California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7EF48F-AE92-3734-A64E-9927ADD74509}"/>
              </a:ext>
            </a:extLst>
          </p:cNvPr>
          <p:cNvSpPr txBox="1"/>
          <p:nvPr/>
        </p:nvSpPr>
        <p:spPr>
          <a:xfrm rot="18733251">
            <a:off x="1486085" y="4562770"/>
            <a:ext cx="9925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Canada &amp; WA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413207-AD09-E27B-527D-734C73FB64B0}"/>
              </a:ext>
            </a:extLst>
          </p:cNvPr>
          <p:cNvSpPr txBox="1"/>
          <p:nvPr/>
        </p:nvSpPr>
        <p:spPr>
          <a:xfrm rot="3716720">
            <a:off x="4177766" y="4714774"/>
            <a:ext cx="931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Miyagi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40B59A-1816-84B2-A8C0-C90A7A039AA9}"/>
              </a:ext>
            </a:extLst>
          </p:cNvPr>
          <p:cNvSpPr txBox="1"/>
          <p:nvPr/>
        </p:nvSpPr>
        <p:spPr>
          <a:xfrm rot="19131614">
            <a:off x="3981128" y="6741932"/>
            <a:ext cx="67197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Seto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Inland</a:t>
            </a:r>
          </a:p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E3C923-2846-B390-A429-CEAF6ABF87C8}"/>
              </a:ext>
            </a:extLst>
          </p:cNvPr>
          <p:cNvSpPr txBox="1"/>
          <p:nvPr/>
        </p:nvSpPr>
        <p:spPr>
          <a:xfrm rot="654757">
            <a:off x="2384272" y="7229533"/>
            <a:ext cx="10310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South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America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A5C942-11AD-4886-5133-6DD5B6227AE2}"/>
              </a:ext>
            </a:extLst>
          </p:cNvPr>
          <p:cNvSpPr txBox="1"/>
          <p:nvPr/>
        </p:nvSpPr>
        <p:spPr>
          <a:xfrm rot="1102466">
            <a:off x="2496619" y="7035256"/>
            <a:ext cx="348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60900E-7005-D842-336F-0D3B0C248ACB}"/>
              </a:ext>
            </a:extLst>
          </p:cNvPr>
          <p:cNvSpPr txBox="1"/>
          <p:nvPr/>
        </p:nvSpPr>
        <p:spPr>
          <a:xfrm rot="473636">
            <a:off x="2898813" y="7136430"/>
            <a:ext cx="3834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Arg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04F292-1246-2407-5D36-1F85755E361C}"/>
              </a:ext>
            </a:extLst>
          </p:cNvPr>
          <p:cNvSpPr txBox="1"/>
          <p:nvPr/>
        </p:nvSpPr>
        <p:spPr>
          <a:xfrm rot="3361378">
            <a:off x="1076842" y="6576342"/>
            <a:ext cx="928459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Europe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9928D6-8481-DD3C-811B-46DFE55056F3}"/>
              </a:ext>
            </a:extLst>
          </p:cNvPr>
          <p:cNvSpPr txBox="1"/>
          <p:nvPr/>
        </p:nvSpPr>
        <p:spPr>
          <a:xfrm rot="4620982">
            <a:off x="1346993" y="6035829"/>
            <a:ext cx="6174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Sp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&amp; Fr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31FCA1-2296-E077-5911-6B65DF59C74A}"/>
              </a:ext>
            </a:extLst>
          </p:cNvPr>
          <p:cNvSpPr txBox="1"/>
          <p:nvPr/>
        </p:nvSpPr>
        <p:spPr>
          <a:xfrm rot="2494759">
            <a:off x="1644290" y="6720286"/>
            <a:ext cx="10150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UK, De, G,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Sw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3B342D-B3BC-B652-6E42-9F5A8CCF9A39}"/>
              </a:ext>
            </a:extLst>
          </p:cNvPr>
          <p:cNvSpPr txBox="1"/>
          <p:nvPr/>
        </p:nvSpPr>
        <p:spPr>
          <a:xfrm rot="17022740">
            <a:off x="1056381" y="5147060"/>
            <a:ext cx="737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New 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Zealand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D2108DE-E62F-C2BC-8D6B-B81359536063}"/>
              </a:ext>
            </a:extLst>
          </p:cNvPr>
          <p:cNvCxnSpPr>
            <a:cxnSpLocks/>
          </p:cNvCxnSpPr>
          <p:nvPr/>
        </p:nvCxnSpPr>
        <p:spPr>
          <a:xfrm flipV="1">
            <a:off x="1024614" y="5773253"/>
            <a:ext cx="910862" cy="87177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D54AAEAC-1352-ADF6-9FA6-B18AE1160132}"/>
              </a:ext>
            </a:extLst>
          </p:cNvPr>
          <p:cNvSpPr/>
          <p:nvPr/>
        </p:nvSpPr>
        <p:spPr>
          <a:xfrm>
            <a:off x="1024631" y="3517393"/>
            <a:ext cx="4363904" cy="4363904"/>
          </a:xfrm>
          <a:prstGeom prst="ellipse">
            <a:avLst/>
          </a:prstGeom>
          <a:noFill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5B5F5E3-72F8-4FAD-54DF-4DEED16E7B00}"/>
              </a:ext>
            </a:extLst>
          </p:cNvPr>
          <p:cNvCxnSpPr>
            <a:cxnSpLocks/>
          </p:cNvCxnSpPr>
          <p:nvPr/>
        </p:nvCxnSpPr>
        <p:spPr>
          <a:xfrm flipV="1">
            <a:off x="2245442" y="6924721"/>
            <a:ext cx="387163" cy="735111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2908BDB-B6B1-25F9-D532-EAEF54631579}"/>
              </a:ext>
            </a:extLst>
          </p:cNvPr>
          <p:cNvCxnSpPr>
            <a:cxnSpLocks/>
          </p:cNvCxnSpPr>
          <p:nvPr/>
        </p:nvCxnSpPr>
        <p:spPr>
          <a:xfrm flipH="1" flipV="1">
            <a:off x="3314909" y="6986656"/>
            <a:ext cx="69407" cy="894641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A7CF100-C9D7-2CB4-984A-467608944CC7}"/>
              </a:ext>
            </a:extLst>
          </p:cNvPr>
          <p:cNvCxnSpPr>
            <a:cxnSpLocks/>
          </p:cNvCxnSpPr>
          <p:nvPr/>
        </p:nvCxnSpPr>
        <p:spPr>
          <a:xfrm flipH="1" flipV="1">
            <a:off x="3129243" y="3521880"/>
            <a:ext cx="30761" cy="891174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DEB9B64-3E5C-5B74-F800-FA658F608748}"/>
              </a:ext>
            </a:extLst>
          </p:cNvPr>
          <p:cNvCxnSpPr>
            <a:cxnSpLocks/>
          </p:cNvCxnSpPr>
          <p:nvPr/>
        </p:nvCxnSpPr>
        <p:spPr>
          <a:xfrm>
            <a:off x="1206197" y="4847214"/>
            <a:ext cx="829366" cy="316420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0008A887-C905-CA85-CDF0-D86E5890F088}"/>
              </a:ext>
            </a:extLst>
          </p:cNvPr>
          <p:cNvSpPr txBox="1"/>
          <p:nvPr/>
        </p:nvSpPr>
        <p:spPr>
          <a:xfrm>
            <a:off x="573236" y="8174848"/>
            <a:ext cx="57115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Figure 2. Top panel: Map of regions used for unsupervised machine learning. Bottom panel: A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circlize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plot that summarizes the native regions that non-native individuals most likely assign to. UK = United Kingdom, De = Denmark, G = Germany,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Sw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Sweden,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Sp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Spain, Fr = France, WA = Washington State, Ch = Chile, Arg = Argentina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A704B3F-0F14-8288-F8EE-44321BE1308B}"/>
              </a:ext>
            </a:extLst>
          </p:cNvPr>
          <p:cNvCxnSpPr>
            <a:cxnSpLocks/>
          </p:cNvCxnSpPr>
          <p:nvPr/>
        </p:nvCxnSpPr>
        <p:spPr>
          <a:xfrm flipV="1">
            <a:off x="3314909" y="3535472"/>
            <a:ext cx="106823" cy="874058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4A6F51-B5D8-CF01-E171-47A3F30F9F9C}"/>
              </a:ext>
            </a:extLst>
          </p:cNvPr>
          <p:cNvCxnSpPr>
            <a:cxnSpLocks/>
          </p:cNvCxnSpPr>
          <p:nvPr/>
        </p:nvCxnSpPr>
        <p:spPr>
          <a:xfrm flipH="1" flipV="1">
            <a:off x="3417159" y="6930549"/>
            <a:ext cx="138755" cy="908476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EC04BA2-2162-4F85-0383-17B9B9FD6B83}"/>
              </a:ext>
            </a:extLst>
          </p:cNvPr>
          <p:cNvCxnSpPr>
            <a:cxnSpLocks/>
          </p:cNvCxnSpPr>
          <p:nvPr/>
        </p:nvCxnSpPr>
        <p:spPr>
          <a:xfrm flipH="1" flipV="1">
            <a:off x="3492158" y="6962772"/>
            <a:ext cx="212989" cy="845458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3CB5D2B-C729-EDE0-E151-D8C449A9BB4A}"/>
              </a:ext>
            </a:extLst>
          </p:cNvPr>
          <p:cNvCxnSpPr>
            <a:cxnSpLocks/>
          </p:cNvCxnSpPr>
          <p:nvPr/>
        </p:nvCxnSpPr>
        <p:spPr>
          <a:xfrm flipH="1" flipV="1">
            <a:off x="4317117" y="6341231"/>
            <a:ext cx="755472" cy="502165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593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radar chart, sunburst chart&#10;&#10;Description automatically generated">
            <a:extLst>
              <a:ext uri="{FF2B5EF4-FFF2-40B4-BE49-F238E27FC236}">
                <a16:creationId xmlns:a16="http://schemas.microsoft.com/office/drawing/2014/main" id="{4ABEF79A-BE38-BEFB-3AA6-66E1D660A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58" y="3672911"/>
            <a:ext cx="3429000" cy="3472327"/>
          </a:xfrm>
          <a:prstGeom prst="rect">
            <a:avLst/>
          </a:prstGeom>
        </p:spPr>
      </p:pic>
      <p:pic>
        <p:nvPicPr>
          <p:cNvPr id="7" name="Picture 6" descr="Map&#10;&#10;Description automatically generated with medium confidence">
            <a:extLst>
              <a:ext uri="{FF2B5EF4-FFF2-40B4-BE49-F238E27FC236}">
                <a16:creationId xmlns:a16="http://schemas.microsoft.com/office/drawing/2014/main" id="{64DBF3D7-20CE-A5EF-4C8C-50C351EB3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958" y="1208147"/>
            <a:ext cx="3527907" cy="248991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2646F31-6EF4-0ECC-8FD0-3340C4D1FD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0283" y="1293395"/>
            <a:ext cx="2286000" cy="59563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E48C30E-935A-C844-C982-4611AF7E0892}"/>
              </a:ext>
            </a:extLst>
          </p:cNvPr>
          <p:cNvSpPr txBox="1"/>
          <p:nvPr/>
        </p:nvSpPr>
        <p:spPr>
          <a:xfrm>
            <a:off x="409073" y="1413893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8E8B31-9F8D-31BB-C64E-A8B5560035CA}"/>
              </a:ext>
            </a:extLst>
          </p:cNvPr>
          <p:cNvSpPr txBox="1"/>
          <p:nvPr/>
        </p:nvSpPr>
        <p:spPr>
          <a:xfrm>
            <a:off x="409073" y="3629860"/>
            <a:ext cx="402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90DA06B-5C49-1EB1-D039-2E2A7D4DFF74}"/>
              </a:ext>
            </a:extLst>
          </p:cNvPr>
          <p:cNvSpPr txBox="1"/>
          <p:nvPr/>
        </p:nvSpPr>
        <p:spPr>
          <a:xfrm>
            <a:off x="3850105" y="129339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9E2D7BD-A3F3-9DD3-1110-D8D96505003C}"/>
              </a:ext>
            </a:extLst>
          </p:cNvPr>
          <p:cNvSpPr txBox="1"/>
          <p:nvPr/>
        </p:nvSpPr>
        <p:spPr>
          <a:xfrm>
            <a:off x="542022" y="241816"/>
            <a:ext cx="5711528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Figure 2. A) Map of </a:t>
            </a:r>
            <a:r>
              <a:rPr lang="en-US" sz="1050" i="1" dirty="0">
                <a:latin typeface="Arial" panose="020B0604020202020204" pitchFamily="34" charset="0"/>
                <a:cs typeface="Arial" panose="020B0604020202020204" pitchFamily="34" charset="0"/>
              </a:rPr>
              <a:t>C. gigas 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sampling within five regions of Japan (Hokkaido, Miyagi, Tokyo,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Seto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Inland Sea and Kagoshima) versus other sites (western Japan and South Korea). B) A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circlize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plot of source regions for non-native populations (from ML analysis). C) Pie charts of source regions for non-native populations (from ML analysis) of C. gigas and several putatively co-introduced species. As a means of comparison, a pie chart of the shipping activity that </a:t>
            </a:r>
          </a:p>
        </p:txBody>
      </p:sp>
      <p:pic>
        <p:nvPicPr>
          <p:cNvPr id="2" name="Picture 1" descr="A close-up of a human skull&#10;&#10;Description automatically generated with medium confidence">
            <a:extLst>
              <a:ext uri="{FF2B5EF4-FFF2-40B4-BE49-F238E27FC236}">
                <a16:creationId xmlns:a16="http://schemas.microsoft.com/office/drawing/2014/main" id="{BC30C48F-4CCC-745C-75DD-DF0F21B84F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32" b="1"/>
          <a:stretch/>
        </p:blipFill>
        <p:spPr>
          <a:xfrm rot="16200000">
            <a:off x="2899482" y="2903198"/>
            <a:ext cx="502071" cy="7249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0BE0510-FA42-647F-572F-927EB4F4A11C}"/>
              </a:ext>
            </a:extLst>
          </p:cNvPr>
          <p:cNvSpPr txBox="1"/>
          <p:nvPr/>
        </p:nvSpPr>
        <p:spPr>
          <a:xfrm>
            <a:off x="2580050" y="2876398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highlight>
                  <a:srgbClr val="A6FEFE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Tokyo</a:t>
            </a:r>
          </a:p>
        </p:txBody>
      </p:sp>
    </p:spTree>
    <p:extLst>
      <p:ext uri="{BB962C8B-B14F-4D97-AF65-F5344CB8AC3E}">
        <p14:creationId xmlns:p14="http://schemas.microsoft.com/office/powerpoint/2010/main" val="1866550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56391EB6-1C81-30D1-A8B6-C7C2F5CB4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042" y="2851337"/>
            <a:ext cx="2869151" cy="28691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0BE232-1059-AE7D-969D-DAD1D796C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1488" y="1135831"/>
            <a:ext cx="1940400" cy="1334024"/>
          </a:xfrm>
          <a:prstGeom prst="rect">
            <a:avLst/>
          </a:prstGeom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61D04B-1148-F170-D19D-9C2D1DF405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0363" y="3234941"/>
            <a:ext cx="1784067" cy="20667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1D290C-2412-61EA-34D0-7C2E477400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8867" y="6831840"/>
            <a:ext cx="2084097" cy="208409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A2B3AC5-496A-B6BE-810E-A824583167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4021" y="6831840"/>
            <a:ext cx="2331088" cy="2331088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D561C90-C4A4-54CE-9266-79F3FD66A214}"/>
              </a:ext>
            </a:extLst>
          </p:cNvPr>
          <p:cNvCxnSpPr>
            <a:cxnSpLocks/>
          </p:cNvCxnSpPr>
          <p:nvPr/>
        </p:nvCxnSpPr>
        <p:spPr>
          <a:xfrm>
            <a:off x="2209236" y="4106173"/>
            <a:ext cx="2439527" cy="0"/>
          </a:xfrm>
          <a:prstGeom prst="line">
            <a:avLst/>
          </a:prstGeom>
          <a:ln w="762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5963F05-CCA3-754F-C1B1-4390E76730E3}"/>
              </a:ext>
            </a:extLst>
          </p:cNvPr>
          <p:cNvSpPr txBox="1"/>
          <p:nvPr/>
        </p:nvSpPr>
        <p:spPr>
          <a:xfrm>
            <a:off x="29723" y="2666671"/>
            <a:ext cx="2439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Pacific Oyster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vector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4A1C11-4FD1-8598-6A2D-67AD8DAFA764}"/>
              </a:ext>
            </a:extLst>
          </p:cNvPr>
          <p:cNvSpPr txBox="1"/>
          <p:nvPr/>
        </p:nvSpPr>
        <p:spPr>
          <a:xfrm>
            <a:off x="4488038" y="2666671"/>
            <a:ext cx="2439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Shipping vector</a:t>
            </a:r>
          </a:p>
        </p:txBody>
      </p:sp>
    </p:spTree>
    <p:extLst>
      <p:ext uri="{BB962C8B-B14F-4D97-AF65-F5344CB8AC3E}">
        <p14:creationId xmlns:p14="http://schemas.microsoft.com/office/powerpoint/2010/main" val="24503038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18E082-2152-B229-A83F-8BC69C3FA302}"/>
              </a:ext>
            </a:extLst>
          </p:cNvPr>
          <p:cNvSpPr txBox="1"/>
          <p:nvPr/>
        </p:nvSpPr>
        <p:spPr>
          <a:xfrm rot="19456453">
            <a:off x="1316075" y="4037696"/>
            <a:ext cx="165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North America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673436-5F15-8BBA-7EC3-B518835AC552}"/>
              </a:ext>
            </a:extLst>
          </p:cNvPr>
          <p:cNvSpPr txBox="1"/>
          <p:nvPr/>
        </p:nvSpPr>
        <p:spPr>
          <a:xfrm rot="20478044">
            <a:off x="2011944" y="4099253"/>
            <a:ext cx="12718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California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CFE5F5-A697-E40F-9AF9-955258F54A67}"/>
              </a:ext>
            </a:extLst>
          </p:cNvPr>
          <p:cNvSpPr txBox="1"/>
          <p:nvPr/>
        </p:nvSpPr>
        <p:spPr>
          <a:xfrm rot="18733251">
            <a:off x="1486085" y="4562770"/>
            <a:ext cx="9925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Canada &amp; WA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025FDC-ED80-8B57-D539-5B981823484C}"/>
              </a:ext>
            </a:extLst>
          </p:cNvPr>
          <p:cNvSpPr txBox="1"/>
          <p:nvPr/>
        </p:nvSpPr>
        <p:spPr>
          <a:xfrm rot="3716720">
            <a:off x="4177766" y="4714774"/>
            <a:ext cx="931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Miyagi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354E56-9809-BB44-7A5D-7602D3EBED64}"/>
              </a:ext>
            </a:extLst>
          </p:cNvPr>
          <p:cNvSpPr txBox="1"/>
          <p:nvPr/>
        </p:nvSpPr>
        <p:spPr>
          <a:xfrm rot="19131614">
            <a:off x="3981128" y="6741932"/>
            <a:ext cx="67197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Seto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Inland</a:t>
            </a:r>
          </a:p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Sea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CD11D7-2D67-8A8B-2242-B1410F874FF9}"/>
              </a:ext>
            </a:extLst>
          </p:cNvPr>
          <p:cNvSpPr txBox="1"/>
          <p:nvPr/>
        </p:nvSpPr>
        <p:spPr>
          <a:xfrm rot="654757">
            <a:off x="2384272" y="7229533"/>
            <a:ext cx="10310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South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America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B6CDC1-2B65-4108-5856-E21CDF25EC3E}"/>
              </a:ext>
            </a:extLst>
          </p:cNvPr>
          <p:cNvSpPr txBox="1"/>
          <p:nvPr/>
        </p:nvSpPr>
        <p:spPr>
          <a:xfrm rot="1102466">
            <a:off x="2496619" y="7035256"/>
            <a:ext cx="348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B66394-C983-26EE-8007-91FE37D21048}"/>
              </a:ext>
            </a:extLst>
          </p:cNvPr>
          <p:cNvSpPr txBox="1"/>
          <p:nvPr/>
        </p:nvSpPr>
        <p:spPr>
          <a:xfrm rot="473636">
            <a:off x="2898813" y="7136430"/>
            <a:ext cx="3834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Arg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7BAE59-5746-F489-E9EB-FA817B38A8EA}"/>
              </a:ext>
            </a:extLst>
          </p:cNvPr>
          <p:cNvSpPr txBox="1"/>
          <p:nvPr/>
        </p:nvSpPr>
        <p:spPr>
          <a:xfrm rot="3361378">
            <a:off x="1076842" y="6576342"/>
            <a:ext cx="928459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Europe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5CA710-F8F0-B1FC-D0EE-F4AB78B6B2DE}"/>
              </a:ext>
            </a:extLst>
          </p:cNvPr>
          <p:cNvSpPr txBox="1"/>
          <p:nvPr/>
        </p:nvSpPr>
        <p:spPr>
          <a:xfrm rot="4620982">
            <a:off x="1346993" y="6035829"/>
            <a:ext cx="6174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Sp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&amp; Fr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AB80CD-9F28-173B-36D4-38E8DA188A59}"/>
              </a:ext>
            </a:extLst>
          </p:cNvPr>
          <p:cNvSpPr txBox="1"/>
          <p:nvPr/>
        </p:nvSpPr>
        <p:spPr>
          <a:xfrm rot="2494759">
            <a:off x="1644290" y="6720286"/>
            <a:ext cx="10150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UK, De, G,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Sw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11DDC6-5ADF-6FC4-C47C-44B53A23442B}"/>
              </a:ext>
            </a:extLst>
          </p:cNvPr>
          <p:cNvSpPr txBox="1"/>
          <p:nvPr/>
        </p:nvSpPr>
        <p:spPr>
          <a:xfrm rot="17022740">
            <a:off x="1056381" y="5147060"/>
            <a:ext cx="737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New 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Zealand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D6C6706-AB22-86EA-82B5-ECD3DAEE02AD}"/>
              </a:ext>
            </a:extLst>
          </p:cNvPr>
          <p:cNvCxnSpPr>
            <a:cxnSpLocks/>
          </p:cNvCxnSpPr>
          <p:nvPr/>
        </p:nvCxnSpPr>
        <p:spPr>
          <a:xfrm flipV="1">
            <a:off x="1024614" y="5773253"/>
            <a:ext cx="910862" cy="87177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9ECDCFCB-42C6-A353-F15A-F3CAA280A1EA}"/>
              </a:ext>
            </a:extLst>
          </p:cNvPr>
          <p:cNvSpPr/>
          <p:nvPr/>
        </p:nvSpPr>
        <p:spPr>
          <a:xfrm>
            <a:off x="1024631" y="3517393"/>
            <a:ext cx="4363904" cy="4363904"/>
          </a:xfrm>
          <a:prstGeom prst="ellipse">
            <a:avLst/>
          </a:prstGeom>
          <a:noFill/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51F6158-1A1D-E55F-2A20-B7A10A2A9E25}"/>
              </a:ext>
            </a:extLst>
          </p:cNvPr>
          <p:cNvCxnSpPr>
            <a:cxnSpLocks/>
          </p:cNvCxnSpPr>
          <p:nvPr/>
        </p:nvCxnSpPr>
        <p:spPr>
          <a:xfrm flipV="1">
            <a:off x="2245442" y="6924721"/>
            <a:ext cx="387163" cy="735111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52DC271-35A6-8CD0-976E-D712CA45B851}"/>
              </a:ext>
            </a:extLst>
          </p:cNvPr>
          <p:cNvCxnSpPr>
            <a:cxnSpLocks/>
          </p:cNvCxnSpPr>
          <p:nvPr/>
        </p:nvCxnSpPr>
        <p:spPr>
          <a:xfrm flipH="1" flipV="1">
            <a:off x="3314909" y="6986656"/>
            <a:ext cx="69407" cy="894641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DBAB96C-ABBD-147E-FBCE-D15939FC8A6C}"/>
              </a:ext>
            </a:extLst>
          </p:cNvPr>
          <p:cNvCxnSpPr>
            <a:cxnSpLocks/>
          </p:cNvCxnSpPr>
          <p:nvPr/>
        </p:nvCxnSpPr>
        <p:spPr>
          <a:xfrm flipH="1" flipV="1">
            <a:off x="3129243" y="3521880"/>
            <a:ext cx="30761" cy="891174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5B0608C-CA68-8C64-1EE3-966C27EE2070}"/>
              </a:ext>
            </a:extLst>
          </p:cNvPr>
          <p:cNvCxnSpPr>
            <a:cxnSpLocks/>
          </p:cNvCxnSpPr>
          <p:nvPr/>
        </p:nvCxnSpPr>
        <p:spPr>
          <a:xfrm>
            <a:off x="1206197" y="4847214"/>
            <a:ext cx="829366" cy="316420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2301E6D8-EBC1-9A99-8229-966683B7C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240" y="3956325"/>
            <a:ext cx="3622765" cy="362276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C6E40B-5909-F408-9C94-7151722CC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1102" y="4045685"/>
            <a:ext cx="975915" cy="67809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53465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813CAD-1AE2-FE73-DF9B-92D228A01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529" y="387503"/>
            <a:ext cx="4310049" cy="296315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9245D8-CAE7-67F8-D9CE-131E5A5529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16" t="1869" r="9954" b="10001"/>
          <a:stretch/>
        </p:blipFill>
        <p:spPr>
          <a:xfrm>
            <a:off x="1736919" y="4217141"/>
            <a:ext cx="2969311" cy="2964408"/>
          </a:xfrm>
          <a:prstGeom prst="ellipse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A5C942-11AD-4886-5133-6DD5B6227AE2}"/>
              </a:ext>
            </a:extLst>
          </p:cNvPr>
          <p:cNvSpPr txBox="1"/>
          <p:nvPr/>
        </p:nvSpPr>
        <p:spPr>
          <a:xfrm rot="1102466">
            <a:off x="2496619" y="7035256"/>
            <a:ext cx="3481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60900E-7005-D842-336F-0D3B0C248ACB}"/>
              </a:ext>
            </a:extLst>
          </p:cNvPr>
          <p:cNvSpPr txBox="1"/>
          <p:nvPr/>
        </p:nvSpPr>
        <p:spPr>
          <a:xfrm>
            <a:off x="2898813" y="7120246"/>
            <a:ext cx="3834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Arg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D2108DE-E62F-C2BC-8D6B-B81359536063}"/>
              </a:ext>
            </a:extLst>
          </p:cNvPr>
          <p:cNvCxnSpPr>
            <a:cxnSpLocks/>
          </p:cNvCxnSpPr>
          <p:nvPr/>
        </p:nvCxnSpPr>
        <p:spPr>
          <a:xfrm flipV="1">
            <a:off x="1024614" y="5773253"/>
            <a:ext cx="910862" cy="87177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D54AAEAC-1352-ADF6-9FA6-B18AE1160132}"/>
              </a:ext>
            </a:extLst>
          </p:cNvPr>
          <p:cNvSpPr/>
          <p:nvPr/>
        </p:nvSpPr>
        <p:spPr>
          <a:xfrm>
            <a:off x="1024631" y="3517393"/>
            <a:ext cx="4363904" cy="4363904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5B5F5E3-72F8-4FAD-54DF-4DEED16E7B00}"/>
              </a:ext>
            </a:extLst>
          </p:cNvPr>
          <p:cNvCxnSpPr>
            <a:cxnSpLocks/>
          </p:cNvCxnSpPr>
          <p:nvPr/>
        </p:nvCxnSpPr>
        <p:spPr>
          <a:xfrm flipV="1">
            <a:off x="2245442" y="6924721"/>
            <a:ext cx="387163" cy="735111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2908BDB-B6B1-25F9-D532-EAEF54631579}"/>
              </a:ext>
            </a:extLst>
          </p:cNvPr>
          <p:cNvCxnSpPr>
            <a:cxnSpLocks/>
          </p:cNvCxnSpPr>
          <p:nvPr/>
        </p:nvCxnSpPr>
        <p:spPr>
          <a:xfrm flipH="1" flipV="1">
            <a:off x="3314909" y="6986656"/>
            <a:ext cx="69407" cy="894641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DEB9B64-3E5C-5B74-F800-FA658F608748}"/>
              </a:ext>
            </a:extLst>
          </p:cNvPr>
          <p:cNvCxnSpPr>
            <a:cxnSpLocks/>
          </p:cNvCxnSpPr>
          <p:nvPr/>
        </p:nvCxnSpPr>
        <p:spPr>
          <a:xfrm>
            <a:off x="1206197" y="4847214"/>
            <a:ext cx="829366" cy="316420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0008A887-C905-CA85-CDF0-D86E5890F088}"/>
              </a:ext>
            </a:extLst>
          </p:cNvPr>
          <p:cNvSpPr txBox="1"/>
          <p:nvPr/>
        </p:nvSpPr>
        <p:spPr>
          <a:xfrm>
            <a:off x="573236" y="8174848"/>
            <a:ext cx="57115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Figure 2. Top panel: Map of regions used for unsupervised machine learning. Bottom panel: A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circlize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plot that summarizes the native regions that non-native individuals most likely assign to. UK = United Kingdom, De = Denmark, G = Germany,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Sw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Sweden,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Sp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Spain, Fr = France, CA = Canada, WA = Washington State, Ch = Chile, Arg = Argentina. 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A704B3F-0F14-8288-F8EE-44321BE1308B}"/>
              </a:ext>
            </a:extLst>
          </p:cNvPr>
          <p:cNvCxnSpPr>
            <a:cxnSpLocks/>
          </p:cNvCxnSpPr>
          <p:nvPr/>
        </p:nvCxnSpPr>
        <p:spPr>
          <a:xfrm flipV="1">
            <a:off x="3349612" y="3535472"/>
            <a:ext cx="72120" cy="681669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4A6F51-B5D8-CF01-E171-47A3F30F9F9C}"/>
              </a:ext>
            </a:extLst>
          </p:cNvPr>
          <p:cNvCxnSpPr>
            <a:cxnSpLocks/>
          </p:cNvCxnSpPr>
          <p:nvPr/>
        </p:nvCxnSpPr>
        <p:spPr>
          <a:xfrm flipH="1" flipV="1">
            <a:off x="3417159" y="6930549"/>
            <a:ext cx="138755" cy="908476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EC04BA2-2162-4F85-0383-17B9B9FD6B83}"/>
              </a:ext>
            </a:extLst>
          </p:cNvPr>
          <p:cNvCxnSpPr>
            <a:cxnSpLocks/>
          </p:cNvCxnSpPr>
          <p:nvPr/>
        </p:nvCxnSpPr>
        <p:spPr>
          <a:xfrm flipH="1" flipV="1">
            <a:off x="3492158" y="6970864"/>
            <a:ext cx="212989" cy="845458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3CB5D2B-C729-EDE0-E151-D8C449A9BB4A}"/>
              </a:ext>
            </a:extLst>
          </p:cNvPr>
          <p:cNvCxnSpPr>
            <a:cxnSpLocks/>
          </p:cNvCxnSpPr>
          <p:nvPr/>
        </p:nvCxnSpPr>
        <p:spPr>
          <a:xfrm flipH="1" flipV="1">
            <a:off x="4317117" y="6341231"/>
            <a:ext cx="755472" cy="502165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489F891F-A243-1EFF-9245-F68652C6E988}"/>
              </a:ext>
            </a:extLst>
          </p:cNvPr>
          <p:cNvSpPr/>
          <p:nvPr/>
        </p:nvSpPr>
        <p:spPr>
          <a:xfrm rot="3892293">
            <a:off x="3102358" y="4494465"/>
            <a:ext cx="2013176" cy="1581791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12013437"/>
              </a:avLst>
            </a:prstTxWarp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rgbClr val="0080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Miyagi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DEDF77E-7EAD-09D1-A56A-029329766BD0}"/>
              </a:ext>
            </a:extLst>
          </p:cNvPr>
          <p:cNvSpPr/>
          <p:nvPr/>
        </p:nvSpPr>
        <p:spPr>
          <a:xfrm rot="19455666">
            <a:off x="1364791" y="4053873"/>
            <a:ext cx="2013176" cy="83843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12013437"/>
              </a:avLst>
            </a:prstTxWarp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North America</a:t>
            </a:r>
            <a:endParaRPr lang="en-US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1E4C882-C6D0-551F-7A3A-43F9EAB6BFC4}"/>
              </a:ext>
            </a:extLst>
          </p:cNvPr>
          <p:cNvCxnSpPr>
            <a:cxnSpLocks/>
          </p:cNvCxnSpPr>
          <p:nvPr/>
        </p:nvCxnSpPr>
        <p:spPr>
          <a:xfrm flipH="1" flipV="1">
            <a:off x="3117190" y="3503962"/>
            <a:ext cx="29487" cy="713179"/>
          </a:xfrm>
          <a:prstGeom prst="line">
            <a:avLst/>
          </a:prstGeom>
          <a:ln w="12700">
            <a:solidFill>
              <a:schemeClr val="tx1"/>
            </a:solidFill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A443FAEF-F240-9651-908C-00A870EA5A57}"/>
              </a:ext>
            </a:extLst>
          </p:cNvPr>
          <p:cNvSpPr/>
          <p:nvPr/>
        </p:nvSpPr>
        <p:spPr>
          <a:xfrm rot="3162218">
            <a:off x="1179412" y="6431320"/>
            <a:ext cx="1178528" cy="461665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Down">
              <a:avLst/>
            </a:prstTxWarp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Europe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695D454-145F-23EF-1FB0-8C6AE5E70A2C}"/>
              </a:ext>
            </a:extLst>
          </p:cNvPr>
          <p:cNvSpPr/>
          <p:nvPr/>
        </p:nvSpPr>
        <p:spPr>
          <a:xfrm rot="646045">
            <a:off x="2357010" y="6993113"/>
            <a:ext cx="1178528" cy="461665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Down">
              <a:avLst/>
            </a:prstTxWarp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South</a:t>
            </a:r>
          </a:p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America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5A83BA9-8945-E5DF-A958-3EB4AACDEFED}"/>
              </a:ext>
            </a:extLst>
          </p:cNvPr>
          <p:cNvSpPr/>
          <p:nvPr/>
        </p:nvSpPr>
        <p:spPr>
          <a:xfrm rot="19252495">
            <a:off x="3578972" y="6844253"/>
            <a:ext cx="1178528" cy="284805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Down">
              <a:avLst/>
            </a:prstTxWarp>
            <a:spAutoFit/>
          </a:bodyPr>
          <a:lstStyle/>
          <a:p>
            <a:pPr algn="ctr"/>
            <a:r>
              <a:rPr lang="en-US" b="0" cap="none" spc="0" dirty="0" err="1">
                <a:ln w="0"/>
                <a:solidFill>
                  <a:srgbClr val="FF800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Seto</a:t>
            </a:r>
            <a:r>
              <a:rPr lang="en-US" b="0" cap="none" spc="0" dirty="0">
                <a:ln w="0"/>
                <a:solidFill>
                  <a:srgbClr val="FF800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Inland </a:t>
            </a:r>
          </a:p>
          <a:p>
            <a:pPr algn="ctr"/>
            <a:r>
              <a:rPr lang="en-US" b="0" cap="none" spc="0" dirty="0">
                <a:ln w="0"/>
                <a:solidFill>
                  <a:srgbClr val="FF800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Sea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146261F-DCF6-F148-D7A4-EE8F7F304773}"/>
              </a:ext>
            </a:extLst>
          </p:cNvPr>
          <p:cNvSpPr/>
          <p:nvPr/>
        </p:nvSpPr>
        <p:spPr>
          <a:xfrm rot="2565790">
            <a:off x="1708518" y="6487156"/>
            <a:ext cx="1178528" cy="461665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Down">
              <a:avLst/>
            </a:prstTxWarp>
            <a:spAutoFit/>
          </a:bodyPr>
          <a:lstStyle/>
          <a:p>
            <a:pPr algn="ctr"/>
            <a:r>
              <a:rPr lang="en-US" sz="1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UK, De, G, </a:t>
            </a:r>
            <a:r>
              <a:rPr lang="en-US" sz="1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Sw</a:t>
            </a:r>
            <a:endParaRPr lang="en-US" sz="1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964EF11-FB48-E1D0-2CA5-EB3575F58DA2}"/>
              </a:ext>
            </a:extLst>
          </p:cNvPr>
          <p:cNvSpPr/>
          <p:nvPr/>
        </p:nvSpPr>
        <p:spPr>
          <a:xfrm rot="4255686">
            <a:off x="1346213" y="5903687"/>
            <a:ext cx="1178528" cy="461665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Down">
              <a:avLst/>
            </a:prstTxWarp>
            <a:spAutoFit/>
          </a:bodyPr>
          <a:lstStyle/>
          <a:p>
            <a:pPr algn="ctr"/>
            <a:r>
              <a:rPr lang="en-US" sz="10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Sp</a:t>
            </a:r>
            <a:r>
              <a:rPr lang="en-US" sz="1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, Fr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E940A70-36C8-BE66-11C8-8FBC94E9129C}"/>
              </a:ext>
            </a:extLst>
          </p:cNvPr>
          <p:cNvSpPr/>
          <p:nvPr/>
        </p:nvSpPr>
        <p:spPr>
          <a:xfrm rot="16844862">
            <a:off x="1445197" y="4590399"/>
            <a:ext cx="2013176" cy="1936645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12013437"/>
              </a:avLst>
            </a:prstTxWarp>
            <a:spAutoFit/>
          </a:bodyPr>
          <a:lstStyle/>
          <a:p>
            <a:pPr algn="ctr"/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New </a:t>
            </a:r>
          </a:p>
          <a:p>
            <a:pPr algn="ctr"/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Zealand</a:t>
            </a:r>
            <a:endParaRPr lang="en-US" sz="16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947DF4E-E013-2562-9A1C-DCD8E4E749EE}"/>
              </a:ext>
            </a:extLst>
          </p:cNvPr>
          <p:cNvSpPr/>
          <p:nvPr/>
        </p:nvSpPr>
        <p:spPr>
          <a:xfrm rot="18322896">
            <a:off x="1724532" y="4408563"/>
            <a:ext cx="1812829" cy="1570438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12013437"/>
              </a:avLst>
            </a:prstTxWarp>
            <a:spAutoFit/>
          </a:bodyPr>
          <a:lstStyle/>
          <a:p>
            <a:pPr algn="ctr"/>
            <a:r>
              <a:rPr lang="en-US" sz="1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CA, WA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906209D-A773-6CDC-1A7D-8E4DB29FCBBD}"/>
              </a:ext>
            </a:extLst>
          </p:cNvPr>
          <p:cNvSpPr/>
          <p:nvPr/>
        </p:nvSpPr>
        <p:spPr>
          <a:xfrm rot="20258415">
            <a:off x="2075374" y="4183281"/>
            <a:ext cx="1812829" cy="1570438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12013437"/>
              </a:avLst>
            </a:prstTxWarp>
            <a:spAutoFit/>
          </a:bodyPr>
          <a:lstStyle/>
          <a:p>
            <a:pPr algn="ctr"/>
            <a:r>
              <a:rPr lang="en-US" sz="1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California</a:t>
            </a:r>
          </a:p>
        </p:txBody>
      </p:sp>
      <p:pic>
        <p:nvPicPr>
          <p:cNvPr id="48" name="Picture 47" descr="A close-up of a human skull&#10;&#10;Description automatically generated with medium confidence">
            <a:extLst>
              <a:ext uri="{FF2B5EF4-FFF2-40B4-BE49-F238E27FC236}">
                <a16:creationId xmlns:a16="http://schemas.microsoft.com/office/drawing/2014/main" id="{ED0DBD8C-4D9B-1723-A36E-96FBD623E7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32" b="1"/>
          <a:stretch/>
        </p:blipFill>
        <p:spPr>
          <a:xfrm rot="16200000">
            <a:off x="4447288" y="2507895"/>
            <a:ext cx="586334" cy="846674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076808F5-4F1C-E415-8B22-087F7DFB4CE7}"/>
              </a:ext>
            </a:extLst>
          </p:cNvPr>
          <p:cNvSpPr txBox="1"/>
          <p:nvPr/>
        </p:nvSpPr>
        <p:spPr>
          <a:xfrm>
            <a:off x="4088263" y="2430729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highlight>
                  <a:srgbClr val="A6FEFE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Tokyo</a:t>
            </a:r>
          </a:p>
        </p:txBody>
      </p:sp>
    </p:spTree>
    <p:extLst>
      <p:ext uri="{BB962C8B-B14F-4D97-AF65-F5344CB8AC3E}">
        <p14:creationId xmlns:p14="http://schemas.microsoft.com/office/powerpoint/2010/main" val="4215633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6D2CDC-2FAB-458A-E385-A0EA55165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214" y="1569866"/>
            <a:ext cx="6858000" cy="30021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F22084-012F-C7BB-60AE-EF7EDFF843E1}"/>
              </a:ext>
            </a:extLst>
          </p:cNvPr>
          <p:cNvSpPr txBox="1"/>
          <p:nvPr/>
        </p:nvSpPr>
        <p:spPr>
          <a:xfrm>
            <a:off x="542022" y="241816"/>
            <a:ext cx="5711528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Figure 3. Genetic PC1 correlates with mean sea surface temperature (Native r = -0.777;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 = 15; p&lt; 0.001; Introduced r = -0.744;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 = 22; p&lt; 0.001) and with expected heterozygosity (Hs; Native r = -0.755,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13, p = 0.001; Introduced r = -0.634,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df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= 22; p &lt; 0.001). Closed versus open circles represent native versus introduced populations, respectively. Population colors reflect a blue-to-red gradient of Genetic PC1 (Fig 1a). </a:t>
            </a:r>
          </a:p>
        </p:txBody>
      </p:sp>
    </p:spTree>
    <p:extLst>
      <p:ext uri="{BB962C8B-B14F-4D97-AF65-F5344CB8AC3E}">
        <p14:creationId xmlns:p14="http://schemas.microsoft.com/office/powerpoint/2010/main" val="691705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6F19A-F7BE-894E-048A-CE021D3FF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D38F6-D6BA-3863-156C-C06CC2EED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923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584474-CF1F-7BBC-36C5-4CA392155898}"/>
              </a:ext>
            </a:extLst>
          </p:cNvPr>
          <p:cNvSpPr txBox="1"/>
          <p:nvPr/>
        </p:nvSpPr>
        <p:spPr>
          <a:xfrm>
            <a:off x="442451" y="575187"/>
            <a:ext cx="5545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Figure S2 – 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rincipal components analysis (PCA) of 726 oysters using 7046 loci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911B0D-6A76-43A9-C95F-9D5579AD1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7" y="1221517"/>
            <a:ext cx="6725265" cy="672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95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112543-3583-B31A-4357-1DE3A734D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2714"/>
            <a:ext cx="6858000" cy="489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133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509D7E61-53B8-D929-E72C-8AD51F9B5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81964"/>
            <a:ext cx="6858000" cy="57800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A98AAF-8FC5-9ED1-7A7C-8F8295548FE9}"/>
              </a:ext>
            </a:extLst>
          </p:cNvPr>
          <p:cNvSpPr txBox="1"/>
          <p:nvPr/>
        </p:nvSpPr>
        <p:spPr>
          <a:xfrm>
            <a:off x="531254" y="404388"/>
            <a:ext cx="6174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Figure S3 – Heatmap of pairwise Weir &amp; Cockerham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PhiSt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 Dendrogram via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 R::lattice::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levelplot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().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656917-107E-9489-9302-106DF4AB9684}"/>
              </a:ext>
            </a:extLst>
          </p:cNvPr>
          <p:cNvSpPr txBox="1"/>
          <p:nvPr/>
        </p:nvSpPr>
        <p:spPr>
          <a:xfrm>
            <a:off x="4321287" y="3307417"/>
            <a:ext cx="215021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Southern Japan 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New Zealand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Southern California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AD93EE-2C74-1329-83FA-5E5B7FF3DFE5}"/>
              </a:ext>
            </a:extLst>
          </p:cNvPr>
          <p:cNvSpPr/>
          <p:nvPr/>
        </p:nvSpPr>
        <p:spPr>
          <a:xfrm>
            <a:off x="3898759" y="1858950"/>
            <a:ext cx="2347019" cy="2372430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2F9BEFC-E304-CE67-2C8A-4C7A3894D766}"/>
              </a:ext>
            </a:extLst>
          </p:cNvPr>
          <p:cNvSpPr/>
          <p:nvPr/>
        </p:nvSpPr>
        <p:spPr>
          <a:xfrm>
            <a:off x="834013" y="4681510"/>
            <a:ext cx="2544744" cy="2563351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3F6853-239E-B852-5362-2C3F6B6FA652}"/>
              </a:ext>
            </a:extLst>
          </p:cNvPr>
          <p:cNvSpPr txBox="1"/>
          <p:nvPr/>
        </p:nvSpPr>
        <p:spPr>
          <a:xfrm>
            <a:off x="631738" y="4711654"/>
            <a:ext cx="215021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Northern Japan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Washington State</a:t>
            </a:r>
          </a:p>
          <a:p>
            <a:pPr algn="ctr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Spain, France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1B06B88-E86E-4526-00EF-99435BD0400F}"/>
              </a:ext>
            </a:extLst>
          </p:cNvPr>
          <p:cNvSpPr/>
          <p:nvPr/>
        </p:nvSpPr>
        <p:spPr>
          <a:xfrm>
            <a:off x="3378757" y="4231380"/>
            <a:ext cx="520002" cy="49609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E3A0D1-6420-EE12-AAC0-38A1814A2F91}"/>
              </a:ext>
            </a:extLst>
          </p:cNvPr>
          <p:cNvSpPr txBox="1"/>
          <p:nvPr/>
        </p:nvSpPr>
        <p:spPr>
          <a:xfrm>
            <a:off x="3225768" y="4219845"/>
            <a:ext cx="8259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South Korea</a:t>
            </a:r>
          </a:p>
        </p:txBody>
      </p:sp>
    </p:spTree>
    <p:extLst>
      <p:ext uri="{BB962C8B-B14F-4D97-AF65-F5344CB8AC3E}">
        <p14:creationId xmlns:p14="http://schemas.microsoft.com/office/powerpoint/2010/main" val="2334541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03094407-D992-8172-94B2-0101F90B1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2197"/>
            <a:ext cx="6858000" cy="59451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A98AAF-8FC5-9ED1-7A7C-8F8295548FE9}"/>
              </a:ext>
            </a:extLst>
          </p:cNvPr>
          <p:cNvSpPr txBox="1"/>
          <p:nvPr/>
        </p:nvSpPr>
        <p:spPr>
          <a:xfrm>
            <a:off x="531254" y="404388"/>
            <a:ext cx="61743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Figure S3 – Heatmap of pairwise Weir &amp; Cockerham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PhiSt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 Dendrogram via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 R::heatmap().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05B963-CD29-43E5-2708-B0F347EF664B}"/>
              </a:ext>
            </a:extLst>
          </p:cNvPr>
          <p:cNvSpPr txBox="1"/>
          <p:nvPr/>
        </p:nvSpPr>
        <p:spPr>
          <a:xfrm>
            <a:off x="1278783" y="6353574"/>
            <a:ext cx="21502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Northern Japan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Washington State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Spain, France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782385-1470-1AAC-8712-DACA54705EEA}"/>
              </a:ext>
            </a:extLst>
          </p:cNvPr>
          <p:cNvSpPr txBox="1"/>
          <p:nvPr/>
        </p:nvSpPr>
        <p:spPr>
          <a:xfrm>
            <a:off x="3627219" y="4039969"/>
            <a:ext cx="21502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Southern Japan 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Zealand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Southern California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7678B6-AFB4-1340-9AA0-7BD9F1E043DC}"/>
              </a:ext>
            </a:extLst>
          </p:cNvPr>
          <p:cNvSpPr/>
          <p:nvPr/>
        </p:nvSpPr>
        <p:spPr>
          <a:xfrm>
            <a:off x="3429000" y="2668333"/>
            <a:ext cx="1969068" cy="2017967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1DD987-7844-97EF-D1DF-AF0A47B47C97}"/>
              </a:ext>
            </a:extLst>
          </p:cNvPr>
          <p:cNvSpPr/>
          <p:nvPr/>
        </p:nvSpPr>
        <p:spPr>
          <a:xfrm>
            <a:off x="899458" y="5134709"/>
            <a:ext cx="2135392" cy="2100102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70B1EA-8632-F567-454F-CA7F444486F8}"/>
              </a:ext>
            </a:extLst>
          </p:cNvPr>
          <p:cNvSpPr/>
          <p:nvPr/>
        </p:nvSpPr>
        <p:spPr>
          <a:xfrm>
            <a:off x="5398068" y="1841150"/>
            <a:ext cx="867807" cy="830997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1521A0-8269-9907-0744-FC8A9D1AF017}"/>
              </a:ext>
            </a:extLst>
          </p:cNvPr>
          <p:cNvSpPr txBox="1"/>
          <p:nvPr/>
        </p:nvSpPr>
        <p:spPr>
          <a:xfrm>
            <a:off x="3707841" y="1833049"/>
            <a:ext cx="14549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Argentina</a:t>
            </a:r>
          </a:p>
          <a:p>
            <a:pPr algn="ctr"/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Northern Europe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72E7DA-EBE6-7B56-A0AB-B99420EAC390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994319" y="2063881"/>
            <a:ext cx="403749" cy="1927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CFC3F8A-D59E-764C-2B72-4C09CE27B816}"/>
              </a:ext>
            </a:extLst>
          </p:cNvPr>
          <p:cNvSpPr/>
          <p:nvPr/>
        </p:nvSpPr>
        <p:spPr>
          <a:xfrm>
            <a:off x="3034849" y="4686299"/>
            <a:ext cx="394151" cy="419581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8239FCF-F9C8-475C-4280-7CADF464C3BB}"/>
              </a:ext>
            </a:extLst>
          </p:cNvPr>
          <p:cNvSpPr txBox="1"/>
          <p:nvPr/>
        </p:nvSpPr>
        <p:spPr>
          <a:xfrm>
            <a:off x="2820316" y="4668590"/>
            <a:ext cx="8259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South Korea</a:t>
            </a:r>
          </a:p>
        </p:txBody>
      </p:sp>
    </p:spTree>
    <p:extLst>
      <p:ext uri="{BB962C8B-B14F-4D97-AF65-F5344CB8AC3E}">
        <p14:creationId xmlns:p14="http://schemas.microsoft.com/office/powerpoint/2010/main" val="2860623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FACACE-4941-A689-74F0-39B31B822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286000"/>
            <a:ext cx="4572000" cy="457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DF30B3-ECF8-8274-974D-86E20F79FE0C}"/>
              </a:ext>
            </a:extLst>
          </p:cNvPr>
          <p:cNvSpPr txBox="1"/>
          <p:nvPr/>
        </p:nvSpPr>
        <p:spPr>
          <a:xfrm>
            <a:off x="962526" y="673768"/>
            <a:ext cx="4427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Figure SX. Estimate Ne from linkage disequilibrium based on Pearson correlation approximation following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Waples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et al 2016. Estimated using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strataG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(Archer et al 2016).</a:t>
            </a:r>
          </a:p>
        </p:txBody>
      </p:sp>
    </p:spTree>
    <p:extLst>
      <p:ext uri="{BB962C8B-B14F-4D97-AF65-F5344CB8AC3E}">
        <p14:creationId xmlns:p14="http://schemas.microsoft.com/office/powerpoint/2010/main" val="275593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24473</TotalTime>
  <Words>865</Words>
  <Application>Microsoft Macintosh PowerPoint</Application>
  <PresentationFormat>Letter Paper (8.5x11 in)</PresentationFormat>
  <Paragraphs>202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Optima</vt:lpstr>
      <vt:lpstr>Office Theme</vt:lpstr>
      <vt:lpstr>PowerPoint Presentation</vt:lpstr>
      <vt:lpstr>PowerPoint Presentation</vt:lpstr>
      <vt:lpstr>PowerPoint Presentation</vt:lpstr>
      <vt:lpstr>Supplemental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 sotka</dc:creator>
  <cp:lastModifiedBy>Sotka, Erik</cp:lastModifiedBy>
  <cp:revision>203</cp:revision>
  <dcterms:created xsi:type="dcterms:W3CDTF">2022-08-15T13:44:08Z</dcterms:created>
  <dcterms:modified xsi:type="dcterms:W3CDTF">2023-05-02T19:55:47Z</dcterms:modified>
</cp:coreProperties>
</file>

<file path=docProps/thumbnail.jpeg>
</file>